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 id="2147483690" r:id="rId6"/>
    <p:sldMasterId id="214748369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5143500" cx="9144000"/>
  <p:notesSz cx="6858000" cy="9144000"/>
  <p:embeddedFontLst>
    <p:embeddedFont>
      <p:font typeface="Copse"/>
      <p:regular r:id="rId31"/>
    </p:embeddedFont>
    <p:embeddedFont>
      <p:font typeface="Lato Light"/>
      <p:regular r:id="rId32"/>
      <p:bold r:id="rId33"/>
      <p:italic r:id="rId34"/>
      <p:boldItalic r:id="rId35"/>
    </p:embeddedFont>
    <p:embeddedFont>
      <p:font typeface="Book Antiqua"/>
      <p:regular r:id="rId36"/>
      <p:bold r:id="rId37"/>
      <p:italic r:id="rId38"/>
      <p:boldItalic r:id="rId39"/>
    </p:embeddedFont>
    <p:embeddedFont>
      <p:font typeface="Century Gothic"/>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3A5200-7F7F-4529-AFE0-A63A0AB57489}">
  <a:tblStyle styleId="{863A5200-7F7F-4529-AFE0-A63A0AB5748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F380F41-D86E-451F-8511-319A1DF5DBFE}"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0D030C2-2034-45D6-99A2-B942A9B2E9FD}"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2.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4.xml"/><Relationship Id="rId44" Type="http://schemas.openxmlformats.org/officeDocument/2006/relationships/font" Target="fonts/OpenSans-regular.fntdata"/><Relationship Id="rId21" Type="http://schemas.openxmlformats.org/officeDocument/2006/relationships/slide" Target="slides/slide13.xml"/><Relationship Id="rId43" Type="http://schemas.openxmlformats.org/officeDocument/2006/relationships/font" Target="fonts/CenturyGothic-boldItalic.fntdata"/><Relationship Id="rId24" Type="http://schemas.openxmlformats.org/officeDocument/2006/relationships/slide" Target="slides/slide16.xml"/><Relationship Id="rId46" Type="http://schemas.openxmlformats.org/officeDocument/2006/relationships/font" Target="fonts/OpenSans-italic.fntdata"/><Relationship Id="rId23" Type="http://schemas.openxmlformats.org/officeDocument/2006/relationships/slide" Target="slides/slide15.xml"/><Relationship Id="rId45" Type="http://schemas.openxmlformats.org/officeDocument/2006/relationships/font" Target="fonts/OpenSans-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47" Type="http://schemas.openxmlformats.org/officeDocument/2006/relationships/font" Target="fonts/OpenSans-boldItalic.fnt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Copse-regular.fntdata"/><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LatoLight-bold.fntdata"/><Relationship Id="rId10" Type="http://schemas.openxmlformats.org/officeDocument/2006/relationships/slide" Target="slides/slide2.xml"/><Relationship Id="rId32" Type="http://schemas.openxmlformats.org/officeDocument/2006/relationships/font" Target="fonts/LatoLight-regular.fntdata"/><Relationship Id="rId13" Type="http://schemas.openxmlformats.org/officeDocument/2006/relationships/slide" Target="slides/slide5.xml"/><Relationship Id="rId35" Type="http://schemas.openxmlformats.org/officeDocument/2006/relationships/font" Target="fonts/LatoLight-boldItalic.fntdata"/><Relationship Id="rId12" Type="http://schemas.openxmlformats.org/officeDocument/2006/relationships/slide" Target="slides/slide4.xml"/><Relationship Id="rId34" Type="http://schemas.openxmlformats.org/officeDocument/2006/relationships/font" Target="fonts/LatoLight-italic.fntdata"/><Relationship Id="rId15" Type="http://schemas.openxmlformats.org/officeDocument/2006/relationships/slide" Target="slides/slide7.xml"/><Relationship Id="rId37" Type="http://schemas.openxmlformats.org/officeDocument/2006/relationships/font" Target="fonts/BookAntiqua-bold.fntdata"/><Relationship Id="rId14" Type="http://schemas.openxmlformats.org/officeDocument/2006/relationships/slide" Target="slides/slide6.xml"/><Relationship Id="rId36" Type="http://schemas.openxmlformats.org/officeDocument/2006/relationships/font" Target="fonts/BookAntiqua-regular.fntdata"/><Relationship Id="rId17" Type="http://schemas.openxmlformats.org/officeDocument/2006/relationships/slide" Target="slides/slide9.xml"/><Relationship Id="rId39" Type="http://schemas.openxmlformats.org/officeDocument/2006/relationships/font" Target="fonts/BookAntiqua-boldItalic.fntdata"/><Relationship Id="rId16" Type="http://schemas.openxmlformats.org/officeDocument/2006/relationships/slide" Target="slides/slide8.xml"/><Relationship Id="rId38" Type="http://schemas.openxmlformats.org/officeDocument/2006/relationships/font" Target="fonts/BookAntiqua-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62f0d248c2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the Single Subject </a:t>
            </a:r>
            <a:r>
              <a:rPr lang="en"/>
              <a:t>Acceleration</a:t>
            </a:r>
            <a:r>
              <a:rPr lang="en"/>
              <a:t> parent presentation.</a:t>
            </a:r>
            <a:endParaRPr/>
          </a:p>
        </p:txBody>
      </p:sp>
      <p:sp>
        <p:nvSpPr>
          <p:cNvPr id="222" name="Google Shape;222;g62f0d248c2_0_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6e95eadd4a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e95eadd4a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a:t>Click to second red circle: </a:t>
            </a:r>
            <a:r>
              <a:rPr lang="en"/>
              <a:t>Students who are currently in grade 5 and qualify to skip 6th grade ELA </a:t>
            </a:r>
            <a:r>
              <a:rPr lang="en"/>
              <a:t>will be enrolled in the Grade 7 ELA course during </a:t>
            </a:r>
            <a:r>
              <a:rPr lang="en"/>
              <a:t>their</a:t>
            </a:r>
            <a:r>
              <a:rPr lang="en"/>
              <a:t> 6th grade year. Grade 7 and 8  ELA courses are face to face in their middle school during their 6th and 7th grade school year.  During 8th grade, students will enroll in EITHER English I (NCVPS) or Creative Writing (NCVPS) for a year-long course.  Students must choose one of these two courses only.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2400">
                <a:latin typeface="Calibri"/>
                <a:ea typeface="Calibri"/>
                <a:cs typeface="Calibri"/>
                <a:sym typeface="Calibri"/>
              </a:rPr>
              <a:t>After qualifying for SSA in ELA, the student’s trajectory of ELA courses will change.</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400">
                <a:latin typeface="Calibri"/>
                <a:ea typeface="Calibri"/>
                <a:cs typeface="Calibri"/>
                <a:sym typeface="Calibri"/>
              </a:rPr>
              <a:t>For students in grades K-3 the school will place them in the face to face or virtual academy at the school level.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400">
                <a:latin typeface="Calibri"/>
                <a:ea typeface="Calibri"/>
                <a:cs typeface="Calibri"/>
                <a:sym typeface="Calibri"/>
              </a:rPr>
              <a:t>The pattern changes when fourth grade students skip fifth grade.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2400">
                <a:latin typeface="Calibri"/>
                <a:ea typeface="Calibri"/>
                <a:cs typeface="Calibri"/>
                <a:sym typeface="Calibri"/>
              </a:rPr>
              <a:t>Let’s look at our chart</a:t>
            </a:r>
            <a:endParaRPr b="1"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first red circle:  </a:t>
            </a:r>
            <a:r>
              <a:rPr lang="en" sz="2400">
                <a:latin typeface="Calibri"/>
                <a:ea typeface="Calibri"/>
                <a:cs typeface="Calibri"/>
                <a:sym typeface="Calibri"/>
              </a:rPr>
              <a:t>Students who are in 4th grade, and qualify to skip 5th grade ELA will be enrolled in an online 6th grade course during their 5th grade year. These students will then take the Grade 7 and 8  ELA courses face to face  in their middle school during their 6th and 7th grade.  During 8th grade, students will enroll in EITHER English I (NCVPS) or Creative Writing (NCVPS) for a year-long course.  Students must choose one of these two courses only.</a:t>
            </a:r>
            <a:endParaRPr sz="2400">
              <a:latin typeface="Calibri"/>
              <a:ea typeface="Calibri"/>
              <a:cs typeface="Calibri"/>
              <a:sym typeface="Calibri"/>
            </a:endParaRPr>
          </a:p>
          <a:p>
            <a:pPr indent="0" lvl="0" marL="0" rtl="0" algn="l">
              <a:spcBef>
                <a:spcPts val="0"/>
              </a:spcBef>
              <a:spcAft>
                <a:spcPts val="0"/>
              </a:spcAft>
              <a:buNone/>
            </a:pPr>
            <a:r>
              <a:t/>
            </a:r>
            <a:endParaRPr b="1" sz="2400">
              <a:solidFill>
                <a:srgbClr val="91969B"/>
              </a:solidFill>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Click to second red circle: </a:t>
            </a:r>
            <a:r>
              <a:rPr lang="en" sz="2400">
                <a:latin typeface="Calibri"/>
                <a:ea typeface="Calibri"/>
                <a:cs typeface="Calibri"/>
                <a:sym typeface="Calibri"/>
              </a:rPr>
              <a:t>Students who are currently in grade 5 and qualify to skip 6th grade ELA will be enrolled in the Grade 7 ELA course during their 6th grade year. Grade 7 and 8  ELA courses are face to face in their middle school during their 6th and 7th grade school year.  During 8th grade, students will enroll in EITHER English I (NCVPS) or Creative Writing (NCVPS) for a year-long course.  Students must choose one of these two courses only.</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266587c0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1266587c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Open Sans"/>
                <a:ea typeface="Open Sans"/>
                <a:cs typeface="Open Sans"/>
                <a:sym typeface="Open Sans"/>
              </a:rPr>
              <a:t>First red circle:  Current 6th graders</a:t>
            </a:r>
            <a:r>
              <a:rPr lang="en" sz="1600">
                <a:latin typeface="Open Sans"/>
                <a:ea typeface="Open Sans"/>
                <a:cs typeface="Open Sans"/>
                <a:sym typeface="Open Sans"/>
              </a:rPr>
              <a:t> who </a:t>
            </a:r>
            <a:r>
              <a:rPr lang="en" sz="1600">
                <a:latin typeface="Open Sans"/>
                <a:ea typeface="Open Sans"/>
                <a:cs typeface="Open Sans"/>
                <a:sym typeface="Open Sans"/>
              </a:rPr>
              <a:t>qualify to skip 7th grade ELA will</a:t>
            </a:r>
            <a:r>
              <a:rPr lang="en" sz="1600">
                <a:latin typeface="Open Sans"/>
                <a:ea typeface="Open Sans"/>
                <a:cs typeface="Open Sans"/>
                <a:sym typeface="Open Sans"/>
              </a:rPr>
              <a:t> enroll in the Grade 8 course face to face in their middle school during their 7th grade year.  During the students 7th grade year, they will enroll in EITHER English I (NCVPS) or Creative Writing (NCVPS) for a year-long course.  Students must only choose one of these two courses.</a:t>
            </a:r>
            <a:endParaRPr sz="1600">
              <a:latin typeface="Open Sans"/>
              <a:ea typeface="Open Sans"/>
              <a:cs typeface="Open Sans"/>
              <a:sym typeface="Open Sans"/>
            </a:endParaRPr>
          </a:p>
          <a:p>
            <a:pPr indent="0" lvl="0" marL="1270" rtl="0" algn="l">
              <a:spcBef>
                <a:spcPts val="0"/>
              </a:spcBef>
              <a:spcAft>
                <a:spcPts val="0"/>
              </a:spcAft>
              <a:buClr>
                <a:srgbClr val="000000"/>
              </a:buClr>
              <a:buSzPts val="1100"/>
              <a:buFont typeface="Arial"/>
              <a:buNone/>
            </a:pPr>
            <a:r>
              <a:t/>
            </a:r>
            <a:endParaRPr sz="1600">
              <a:latin typeface="Open Sans"/>
              <a:ea typeface="Open Sans"/>
              <a:cs typeface="Open Sans"/>
              <a:sym typeface="Open Sans"/>
            </a:endParaRPr>
          </a:p>
          <a:p>
            <a:pPr indent="0" lvl="0" marL="0" rtl="0" algn="l">
              <a:spcBef>
                <a:spcPts val="0"/>
              </a:spcBef>
              <a:spcAft>
                <a:spcPts val="0"/>
              </a:spcAft>
              <a:buNone/>
            </a:pPr>
            <a:r>
              <a:rPr b="1" lang="en" sz="1600">
                <a:latin typeface="Open Sans"/>
                <a:ea typeface="Open Sans"/>
                <a:cs typeface="Open Sans"/>
                <a:sym typeface="Open Sans"/>
              </a:rPr>
              <a:t>Click to second red circle:  Current 7th graders</a:t>
            </a:r>
            <a:r>
              <a:rPr lang="en" sz="1600">
                <a:latin typeface="Open Sans"/>
                <a:ea typeface="Open Sans"/>
                <a:cs typeface="Open Sans"/>
                <a:sym typeface="Open Sans"/>
              </a:rPr>
              <a:t> who qualify to skip 8th grade ELA will enroll in EITHER English I (NCVPS) or Creative Writing (NCVPS) for a year-long course during their 8th grade year.  Students must choose one of these two courses only.</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lnSpc>
                <a:spcPct val="100000"/>
              </a:lnSpc>
              <a:spcBef>
                <a:spcPts val="0"/>
              </a:spcBef>
              <a:spcAft>
                <a:spcPts val="0"/>
              </a:spcAft>
              <a:buNone/>
            </a:pPr>
            <a:r>
              <a:rPr b="1" lang="en" sz="1600">
                <a:solidFill>
                  <a:srgbClr val="000000"/>
                </a:solidFill>
                <a:latin typeface="Open Sans"/>
                <a:ea typeface="Open Sans"/>
                <a:cs typeface="Open Sans"/>
                <a:sym typeface="Open Sans"/>
              </a:rPr>
              <a:t>Click to blue circle:</a:t>
            </a:r>
            <a:r>
              <a:rPr b="1" i="1" lang="en" sz="1600">
                <a:solidFill>
                  <a:srgbClr val="000000"/>
                </a:solidFill>
                <a:latin typeface="Open Sans"/>
                <a:ea typeface="Open Sans"/>
                <a:cs typeface="Open Sans"/>
                <a:sym typeface="Open Sans"/>
              </a:rPr>
              <a:t>  Once students have completed Grade 8 ELA courses, the succession of courses may vary and are contingent on the high school in which the student will be attending.  Some courses may not be available and/or may be limited.</a:t>
            </a:r>
            <a:endParaRPr b="1" i="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Upper- level English courses include complex texts and mature thematic content. When making decisions regarding acceleration, students and parents are advised to consider the age and maturity in relation to the content of these courses.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While students will be able to complete all basic graduation requirements in English prior to Grade 12, students and parents should be aware that most selective universities look for four years of increasingly complex high school English study on applicants’ transcript</a:t>
            </a:r>
            <a:r>
              <a:rPr lang="en" sz="1400">
                <a:solidFill>
                  <a:srgbClr val="000000"/>
                </a:solidFill>
                <a:latin typeface="Open Sans"/>
                <a:ea typeface="Open Sans"/>
                <a:cs typeface="Open Sans"/>
                <a:sym typeface="Open Sans"/>
              </a:rPr>
              <a:t>s. </a:t>
            </a:r>
            <a:endParaRPr b="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600">
              <a:latin typeface="Open Sans"/>
              <a:ea typeface="Open Sans"/>
              <a:cs typeface="Open Sans"/>
              <a:sym typeface="Open Sans"/>
            </a:endParaRPr>
          </a:p>
          <a:p>
            <a:pPr indent="0" lvl="0" marL="0" rtl="0" algn="l">
              <a:lnSpc>
                <a:spcPct val="100000"/>
              </a:lnSpc>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6e95eadd4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6e95eadd4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rPr lang="en" sz="1400">
                <a:latin typeface="Open Sans"/>
                <a:ea typeface="Open Sans"/>
                <a:cs typeface="Open Sans"/>
                <a:sym typeface="Open Sans"/>
              </a:rPr>
              <a:t>This slide outlines the assessment format and qualifying criteria for students looking to skip math content.  </a:t>
            </a:r>
            <a:endParaRPr sz="1400">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sz="1400">
                <a:latin typeface="Open Sans"/>
                <a:ea typeface="Open Sans"/>
                <a:cs typeface="Open Sans"/>
                <a:sym typeface="Open Sans"/>
              </a:rPr>
              <a:t>Students who are currently in Kindergarten, will need to be proficient or score a level 3 on each performance task on the end of year 1st grade asse</a:t>
            </a:r>
            <a:r>
              <a:rPr lang="en" sz="1400">
                <a:latin typeface="Open Sans"/>
                <a:ea typeface="Open Sans"/>
                <a:cs typeface="Open Sans"/>
                <a:sym typeface="Open Sans"/>
              </a:rPr>
              <a:t>ssment. </a:t>
            </a:r>
            <a:endParaRPr sz="1400">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sz="1400">
                <a:latin typeface="Open Sans"/>
                <a:ea typeface="Open Sans"/>
                <a:cs typeface="Open Sans"/>
                <a:sym typeface="Open Sans"/>
              </a:rPr>
              <a:t>I</a:t>
            </a:r>
            <a:r>
              <a:rPr lang="en" sz="1400">
                <a:latin typeface="Open Sans"/>
                <a:ea typeface="Open Sans"/>
                <a:cs typeface="Open Sans"/>
                <a:sym typeface="Open Sans"/>
              </a:rPr>
              <a:t>n order for students who are </a:t>
            </a:r>
            <a:r>
              <a:rPr lang="en" sz="1400">
                <a:latin typeface="Open Sans"/>
                <a:ea typeface="Open Sans"/>
                <a:cs typeface="Open Sans"/>
                <a:sym typeface="Open Sans"/>
              </a:rPr>
              <a:t>currently in grades 1- 7 </a:t>
            </a:r>
            <a:r>
              <a:rPr lang="en" sz="1400">
                <a:latin typeface="Open Sans"/>
                <a:ea typeface="Open Sans"/>
                <a:cs typeface="Open Sans"/>
                <a:sym typeface="Open Sans"/>
              </a:rPr>
              <a:t>to qualify for SSA in math, they will need to score an 80% or higher on the </a:t>
            </a:r>
            <a:r>
              <a:rPr lang="en" sz="1400">
                <a:latin typeface="Open Sans"/>
                <a:ea typeface="Open Sans"/>
                <a:cs typeface="Open Sans"/>
                <a:sym typeface="Open Sans"/>
              </a:rPr>
              <a:t>acceleration</a:t>
            </a:r>
            <a:r>
              <a:rPr lang="en" sz="1400">
                <a:latin typeface="Open Sans"/>
                <a:ea typeface="Open Sans"/>
                <a:cs typeface="Open Sans"/>
                <a:sym typeface="Open Sans"/>
              </a:rPr>
              <a:t> assessment. </a:t>
            </a:r>
            <a:endParaRPr sz="1400">
              <a:latin typeface="Open Sans"/>
              <a:ea typeface="Open Sans"/>
              <a:cs typeface="Open Sans"/>
              <a:sym typeface="Open Sans"/>
            </a:endParaRPr>
          </a:p>
          <a:p>
            <a:pPr indent="-317500" lvl="0" marL="457200" rtl="0" algn="l">
              <a:spcBef>
                <a:spcPts val="0"/>
              </a:spcBef>
              <a:spcAft>
                <a:spcPts val="0"/>
              </a:spcAft>
              <a:buSzPts val="1400"/>
              <a:buChar char="●"/>
            </a:pPr>
            <a:r>
              <a:rPr lang="en" sz="1400">
                <a:solidFill>
                  <a:schemeClr val="dk1"/>
                </a:solidFill>
                <a:latin typeface="Open Sans"/>
                <a:ea typeface="Open Sans"/>
                <a:cs typeface="Open Sans"/>
                <a:sym typeface="Open Sans"/>
              </a:rPr>
              <a:t>There are multiple choice </a:t>
            </a:r>
            <a:r>
              <a:rPr lang="en" sz="1400" u="sng">
                <a:solidFill>
                  <a:schemeClr val="dk1"/>
                </a:solidFill>
                <a:latin typeface="Open Sans"/>
                <a:ea typeface="Open Sans"/>
                <a:cs typeface="Open Sans"/>
                <a:sym typeface="Open Sans"/>
              </a:rPr>
              <a:t>and</a:t>
            </a:r>
            <a:r>
              <a:rPr lang="en" sz="1400">
                <a:solidFill>
                  <a:schemeClr val="dk1"/>
                </a:solidFill>
                <a:latin typeface="Open Sans"/>
                <a:ea typeface="Open Sans"/>
                <a:cs typeface="Open Sans"/>
                <a:sym typeface="Open Sans"/>
              </a:rPr>
              <a:t> gridded response items on the assessments given to these grade levels. Current 7th grade students taking the </a:t>
            </a:r>
            <a:r>
              <a:rPr b="1" lang="en" sz="1400">
                <a:solidFill>
                  <a:schemeClr val="dk1"/>
                </a:solidFill>
                <a:latin typeface="Open Sans"/>
                <a:ea typeface="Open Sans"/>
                <a:cs typeface="Open Sans"/>
                <a:sym typeface="Open Sans"/>
              </a:rPr>
              <a:t>math 7 course </a:t>
            </a:r>
            <a:r>
              <a:rPr lang="en" sz="1400">
                <a:solidFill>
                  <a:schemeClr val="dk1"/>
                </a:solidFill>
                <a:latin typeface="Open Sans"/>
                <a:ea typeface="Open Sans"/>
                <a:cs typeface="Open Sans"/>
                <a:sym typeface="Open Sans"/>
              </a:rPr>
              <a:t>CAN take the 7+ SSA test to be placed in NC1 next year.</a:t>
            </a:r>
            <a:endParaRPr sz="1400">
              <a:solidFill>
                <a:schemeClr val="dk1"/>
              </a:solidFill>
              <a:latin typeface="Open Sans"/>
              <a:ea typeface="Open Sans"/>
              <a:cs typeface="Open Sans"/>
              <a:sym typeface="Open Sans"/>
            </a:endParaRPr>
          </a:p>
          <a:p>
            <a:pPr indent="-228600" lvl="0" marL="457200" rtl="0" algn="l">
              <a:spcBef>
                <a:spcPts val="0"/>
              </a:spcBef>
              <a:spcAft>
                <a:spcPts val="0"/>
              </a:spcAft>
              <a:buClr>
                <a:schemeClr val="dk1"/>
              </a:buClr>
              <a:buSzPts val="1400"/>
              <a:buFont typeface="Open Sans"/>
              <a:buNone/>
            </a:pPr>
            <a:r>
              <a:t/>
            </a:r>
            <a:endParaRPr sz="1400">
              <a:latin typeface="Open Sans"/>
              <a:ea typeface="Open Sans"/>
              <a:cs typeface="Open Sans"/>
              <a:sym typeface="Open Sans"/>
            </a:endParaRPr>
          </a:p>
          <a:p>
            <a:pPr indent="0" lvl="0" marL="457200" rtl="0" algn="l">
              <a:spcBef>
                <a:spcPts val="0"/>
              </a:spcBef>
              <a:spcAft>
                <a:spcPts val="0"/>
              </a:spcAft>
              <a:buNone/>
            </a:pPr>
            <a:r>
              <a:t/>
            </a:r>
            <a:endParaRPr sz="1400">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1266587c02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1266587c02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Open Sans"/>
                <a:ea typeface="Open Sans"/>
                <a:cs typeface="Open Sans"/>
                <a:sym typeface="Open Sans"/>
              </a:rPr>
              <a:t>If you do wish to skip math content, then math SSA will allow a student to do so. In first grade  through 4th grade schools create schedule for students to obtain instruction within the school building. When a student is in 5th grade they will be taking math 6+. Most elementary schools offer math 6+ online, but some may offer a face to face course.  </a:t>
            </a:r>
            <a:endParaRPr sz="1700">
              <a:latin typeface="Open Sans"/>
              <a:ea typeface="Open Sans"/>
              <a:cs typeface="Open Sans"/>
              <a:sym typeface="Open Sans"/>
            </a:endParaRPr>
          </a:p>
          <a:p>
            <a:pPr indent="0" lvl="0" marL="0" rtl="0" algn="l">
              <a:spcBef>
                <a:spcPts val="0"/>
              </a:spcBef>
              <a:spcAft>
                <a:spcPts val="0"/>
              </a:spcAft>
              <a:buNone/>
            </a:pPr>
            <a:r>
              <a:t/>
            </a:r>
            <a:endParaRPr sz="1700">
              <a:latin typeface="Open Sans"/>
              <a:ea typeface="Open Sans"/>
              <a:cs typeface="Open Sans"/>
              <a:sym typeface="Open Sans"/>
            </a:endParaRPr>
          </a:p>
          <a:p>
            <a:pPr indent="0" lvl="0" marL="0" rtl="0" algn="l">
              <a:spcBef>
                <a:spcPts val="0"/>
              </a:spcBef>
              <a:spcAft>
                <a:spcPts val="0"/>
              </a:spcAft>
              <a:buNone/>
            </a:pPr>
            <a:r>
              <a:rPr lang="en" sz="1700">
                <a:latin typeface="Open Sans"/>
                <a:ea typeface="Open Sans"/>
                <a:cs typeface="Open Sans"/>
                <a:sym typeface="Open Sans"/>
              </a:rPr>
              <a:t> This chart outlines the math trajectory if a student takes and qualifies for SSA math in grades 4-7.  It’s important to keep in mind the math electives or options at the high school level when deciding is SSA is the best fit for your child.</a:t>
            </a:r>
            <a:endParaRPr sz="1700">
              <a:latin typeface="Open Sans"/>
              <a:ea typeface="Open Sans"/>
              <a:cs typeface="Open Sans"/>
              <a:sym typeface="Open Sans"/>
            </a:endParaRPr>
          </a:p>
          <a:p>
            <a:pPr indent="0" lvl="0" marL="0" rtl="0" algn="l">
              <a:spcBef>
                <a:spcPts val="0"/>
              </a:spcBef>
              <a:spcAft>
                <a:spcPts val="0"/>
              </a:spcAft>
              <a:buNone/>
            </a:pPr>
            <a:r>
              <a:t/>
            </a:r>
            <a:endParaRPr sz="17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bc890414c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bc890414c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latin typeface="Open Sans"/>
                <a:ea typeface="Open Sans"/>
                <a:cs typeface="Open Sans"/>
                <a:sym typeface="Open Sans"/>
              </a:rPr>
              <a:t>Parents and Guardians may request a higher or lower math placement by completing a waiver form.   As a reminder, waivers cannot be submitted to </a:t>
            </a:r>
            <a:r>
              <a:rPr b="1" lang="en" sz="1700">
                <a:latin typeface="Open Sans"/>
                <a:ea typeface="Open Sans"/>
                <a:cs typeface="Open Sans"/>
                <a:sym typeface="Open Sans"/>
              </a:rPr>
              <a:t>SKIP courses</a:t>
            </a:r>
            <a:r>
              <a:rPr lang="en" sz="1700">
                <a:latin typeface="Open Sans"/>
                <a:ea typeface="Open Sans"/>
                <a:cs typeface="Open Sans"/>
                <a:sym typeface="Open Sans"/>
              </a:rPr>
              <a:t>.  In order to SKIP courses, students must go through the Single Subject Acceleration (SSA) process.  Parent waivers can be found on the WCPSS website.</a:t>
            </a:r>
            <a:endParaRPr sz="17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6f03c5cf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6f03c5cf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SSA testing is rigorous. </a:t>
            </a:r>
            <a:r>
              <a:rPr lang="en" sz="1800">
                <a:latin typeface="Open Sans"/>
                <a:ea typeface="Open Sans"/>
                <a:cs typeface="Open Sans"/>
                <a:sym typeface="Open Sans"/>
              </a:rPr>
              <a:t>One in five students tested qualify for math Single Subject Acceleration. </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The number of students to qualify for Single Subject Acceleration in ELA is less. </a:t>
            </a:r>
            <a:endParaRPr sz="1800">
              <a:latin typeface="Open Sans"/>
              <a:ea typeface="Open Sans"/>
              <a:cs typeface="Open Sans"/>
              <a:sym typeface="Open Sans"/>
            </a:endParaRPr>
          </a:p>
          <a:p>
            <a:pPr indent="0" lvl="0" marL="0" rtl="0" algn="l">
              <a:lnSpc>
                <a:spcPct val="90000"/>
              </a:lnSpc>
              <a:spcBef>
                <a:spcPts val="800"/>
              </a:spcBef>
              <a:spcAft>
                <a:spcPts val="0"/>
              </a:spcAft>
              <a:buNone/>
            </a:pPr>
            <a:r>
              <a:t/>
            </a:r>
            <a:endParaRPr sz="19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6e41dd831a_0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6e41dd831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The SSA contact at your school will communicate SSA results with parents once scores have been </a:t>
            </a:r>
            <a:r>
              <a:rPr lang="en" sz="1800">
                <a:latin typeface="Open Sans"/>
                <a:ea typeface="Open Sans"/>
                <a:cs typeface="Open Sans"/>
                <a:sym typeface="Open Sans"/>
              </a:rPr>
              <a:t>received</a:t>
            </a:r>
            <a:r>
              <a:rPr lang="en" sz="1800">
                <a:latin typeface="Open Sans"/>
                <a:ea typeface="Open Sans"/>
                <a:cs typeface="Open Sans"/>
                <a:sym typeface="Open Sans"/>
              </a:rPr>
              <a:t>.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SSA services will not take place until the next school year begins</a:t>
            </a:r>
            <a:endParaRPr sz="1800">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6e4f7a256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6e4f7a256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marR="0" rtl="0" algn="l">
              <a:spcBef>
                <a:spcPts val="0"/>
              </a:spcBef>
              <a:spcAft>
                <a:spcPts val="0"/>
              </a:spcAft>
              <a:buNone/>
            </a:pPr>
            <a:r>
              <a:t/>
            </a:r>
            <a:endParaRPr sz="1200">
              <a:latin typeface="Open Sans"/>
              <a:ea typeface="Open Sans"/>
              <a:cs typeface="Open Sans"/>
              <a:sym typeface="Open Sans"/>
            </a:endParaRPr>
          </a:p>
          <a:p>
            <a:pPr indent="-342900" lvl="0" marL="457200" marR="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Consider your child’s social and emotional maturity, organizational skills,  and ability to focus as students  An SSA student will be taking classes with peers who may be older or they will be working on their own.</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700">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bb27bf65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bb27bf65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latin typeface="Open Sans"/>
              <a:ea typeface="Open Sans"/>
              <a:cs typeface="Open Sans"/>
              <a:sym typeface="Open Sans"/>
            </a:endParaRPr>
          </a:p>
          <a:p>
            <a:pPr indent="-336550" lvl="0" marL="457200" marR="0" rtl="0" algn="l">
              <a:spcBef>
                <a:spcPts val="0"/>
              </a:spcBef>
              <a:spcAft>
                <a:spcPts val="0"/>
              </a:spcAft>
              <a:buClr>
                <a:srgbClr val="000000"/>
              </a:buClr>
              <a:buSzPts val="1700"/>
              <a:buFont typeface="Open Sans"/>
              <a:buChar char="✔"/>
            </a:pPr>
            <a:r>
              <a:rPr lang="en" sz="1700">
                <a:latin typeface="Open Sans"/>
                <a:ea typeface="Open Sans"/>
                <a:cs typeface="Open Sans"/>
                <a:sym typeface="Open Sans"/>
              </a:rPr>
              <a:t>Your child will be skipping an entire year’s worth of content and background knowledge. The AIG teacher and homeroom teachers are not responsible for covering any content your child skipped as a result of receiving SSA services. </a:t>
            </a:r>
            <a:endParaRPr sz="1700">
              <a:latin typeface="Open Sans"/>
              <a:ea typeface="Open Sans"/>
              <a:cs typeface="Open Sans"/>
              <a:sym typeface="Open Sans"/>
            </a:endParaRPr>
          </a:p>
          <a:p>
            <a:pPr indent="-336550" lvl="0" marL="457200" marR="0" rtl="0" algn="l">
              <a:spcBef>
                <a:spcPts val="0"/>
              </a:spcBef>
              <a:spcAft>
                <a:spcPts val="0"/>
              </a:spcAft>
              <a:buClr>
                <a:srgbClr val="000000"/>
              </a:buClr>
              <a:buSzPts val="1700"/>
              <a:buFont typeface="Open Sans"/>
              <a:buChar char="✔"/>
            </a:pPr>
            <a:r>
              <a:rPr lang="en" sz="1700">
                <a:latin typeface="Open Sans"/>
                <a:ea typeface="Open Sans"/>
                <a:cs typeface="Open Sans"/>
                <a:sym typeface="Open Sans"/>
              </a:rPr>
              <a:t>If your child qualifies for SSA in math or ELA in elementary or middle school, some courses take place online. During the school day, students participate in these courses.  Students work independently during their online lessons.</a:t>
            </a:r>
            <a:endParaRPr sz="1700">
              <a:latin typeface="Open Sans"/>
              <a:ea typeface="Open Sans"/>
              <a:cs typeface="Open Sans"/>
              <a:sym typeface="Open Sans"/>
            </a:endParaRPr>
          </a:p>
          <a:p>
            <a:pPr indent="-336550" lvl="0" marL="457200" marR="0" rtl="0" algn="l">
              <a:spcBef>
                <a:spcPts val="0"/>
              </a:spcBef>
              <a:spcAft>
                <a:spcPts val="0"/>
              </a:spcAft>
              <a:buClr>
                <a:srgbClr val="000000"/>
              </a:buClr>
              <a:buSzPts val="1700"/>
              <a:buFont typeface="Open Sans"/>
              <a:buChar char="✔"/>
            </a:pPr>
            <a:r>
              <a:rPr lang="en" sz="1700">
                <a:latin typeface="Open Sans"/>
                <a:ea typeface="Open Sans"/>
                <a:cs typeface="Open Sans"/>
                <a:sym typeface="Open Sans"/>
              </a:rPr>
              <a:t>SSA may result in a different class sched</a:t>
            </a:r>
            <a:r>
              <a:rPr lang="en" sz="1700">
                <a:latin typeface="Open Sans"/>
                <a:ea typeface="Open Sans"/>
                <a:cs typeface="Open Sans"/>
                <a:sym typeface="Open Sans"/>
              </a:rPr>
              <a:t>ule</a:t>
            </a:r>
            <a:r>
              <a:rPr lang="en" sz="1700">
                <a:latin typeface="Open Sans"/>
                <a:ea typeface="Open Sans"/>
                <a:cs typeface="Open Sans"/>
                <a:sym typeface="Open Sans"/>
              </a:rPr>
              <a:t>. To accommodate your child's academic needs, the school may assign your child a nontraditional schedule. The final decision about scheduling will be made by the principal at each school.</a:t>
            </a:r>
            <a:endParaRPr sz="17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6f03c5cf7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6f03c5cf7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pen Sans"/>
                <a:ea typeface="Open Sans"/>
                <a:cs typeface="Open Sans"/>
                <a:sym typeface="Open Sans"/>
              </a:rPr>
              <a:t>Determining if your child is a good candidate for SSA can be a challenging decision. Take time to reflect about these four questions. </a:t>
            </a:r>
            <a:endParaRPr sz="1500">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Have I had conversations about the need for skipping a whole grade level content with my child’s teacher?</a:t>
            </a:r>
            <a:endParaRPr sz="1500">
              <a:solidFill>
                <a:srgbClr val="455560"/>
              </a:solidFill>
              <a:latin typeface="Open Sans"/>
              <a:ea typeface="Open Sans"/>
              <a:cs typeface="Open Sans"/>
              <a:sym typeface="Open Sans"/>
            </a:endParaRPr>
          </a:p>
          <a:p>
            <a:pPr indent="-323850" lvl="0" marL="457200" rtl="0" algn="l">
              <a:lnSpc>
                <a:spcPct val="90000"/>
              </a:lnSpc>
              <a:spcBef>
                <a:spcPts val="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How is my child currently performing the subject area where I might request acceleration?</a:t>
            </a:r>
            <a:endParaRPr sz="1500">
              <a:solidFill>
                <a:srgbClr val="455560"/>
              </a:solidFill>
              <a:latin typeface="Open Sans"/>
              <a:ea typeface="Open Sans"/>
              <a:cs typeface="Open Sans"/>
              <a:sym typeface="Open Sans"/>
            </a:endParaRPr>
          </a:p>
          <a:p>
            <a:pPr indent="-323850" lvl="0" marL="457200" rtl="0" algn="l">
              <a:lnSpc>
                <a:spcPct val="90000"/>
              </a:lnSpc>
              <a:spcBef>
                <a:spcPts val="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Have I considered what SSA might look like and mean for my child, in future grades?</a:t>
            </a:r>
            <a:endParaRPr sz="1500">
              <a:solidFill>
                <a:srgbClr val="455560"/>
              </a:solidFill>
              <a:latin typeface="Open Sans"/>
              <a:ea typeface="Open Sans"/>
              <a:cs typeface="Open Sans"/>
              <a:sym typeface="Open Sans"/>
            </a:endParaRPr>
          </a:p>
          <a:p>
            <a:pPr indent="-323850" lvl="0" marL="457200" rtl="0" algn="l">
              <a:lnSpc>
                <a:spcPct val="90000"/>
              </a:lnSpc>
              <a:spcBef>
                <a:spcPts val="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Do all conversations and data indicate that my child has a need for skipping a year’s worth of content, in order to receive </a:t>
            </a:r>
            <a:r>
              <a:rPr lang="en" sz="1500">
                <a:solidFill>
                  <a:srgbClr val="3C4043"/>
                </a:solidFill>
                <a:highlight>
                  <a:srgbClr val="FFFFFF"/>
                </a:highlight>
                <a:latin typeface="Open Sans"/>
                <a:ea typeface="Open Sans"/>
                <a:cs typeface="Open Sans"/>
                <a:sym typeface="Open Sans"/>
              </a:rPr>
              <a:t>access to rigorous curriculum or challenging curriculum</a:t>
            </a:r>
            <a:r>
              <a:rPr lang="en" sz="1500">
                <a:solidFill>
                  <a:srgbClr val="455560"/>
                </a:solidFill>
                <a:latin typeface="Open Sans"/>
                <a:ea typeface="Open Sans"/>
                <a:cs typeface="Open Sans"/>
                <a:sym typeface="Open Sans"/>
              </a:rPr>
              <a:t>?</a:t>
            </a:r>
            <a:endParaRPr sz="15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6e41dd831a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e41dd83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a:latin typeface="Open Sans"/>
                <a:ea typeface="Open Sans"/>
                <a:cs typeface="Open Sans"/>
                <a:sym typeface="Open Sans"/>
              </a:rPr>
              <a:t>Single Subject Acceleration (SSA) is the practice of assigning a student to a higher-grade level than is typical, given the student’s age, for the purpose of providing access to appropriately challenging learning opportunities in </a:t>
            </a:r>
            <a:r>
              <a:rPr b="1" lang="en">
                <a:latin typeface="Open Sans"/>
                <a:ea typeface="Open Sans"/>
                <a:cs typeface="Open Sans"/>
                <a:sym typeface="Open Sans"/>
              </a:rPr>
              <a:t>either</a:t>
            </a:r>
            <a:r>
              <a:rPr lang="en">
                <a:latin typeface="Open Sans"/>
                <a:ea typeface="Open Sans"/>
                <a:cs typeface="Open Sans"/>
                <a:sym typeface="Open Sans"/>
              </a:rPr>
              <a:t> Math or English Language Arts. </a:t>
            </a:r>
            <a:endParaRPr>
              <a:latin typeface="Open Sans"/>
              <a:ea typeface="Open Sans"/>
              <a:cs typeface="Open Sans"/>
              <a:sym typeface="Open Sans"/>
            </a:endParaRPr>
          </a:p>
          <a:p>
            <a:pPr indent="0" lvl="0" marL="0" marR="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latin typeface="Open Sans"/>
                <a:ea typeface="Open Sans"/>
                <a:cs typeface="Open Sans"/>
                <a:sym typeface="Open Sans"/>
              </a:rPr>
              <a:t>Who is eligible to be nominated?</a:t>
            </a:r>
            <a:endParaRPr b="1">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Any student who is enrolled in Wake County Public School system during the SSA Test Request Window is eligible for testing. </a:t>
            </a: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7dbfa1158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7dbfa115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90000"/>
              </a:lnSpc>
              <a:spcBef>
                <a:spcPts val="800"/>
              </a:spcBef>
              <a:spcAft>
                <a:spcPts val="0"/>
              </a:spcAft>
              <a:buNone/>
            </a:pPr>
            <a:r>
              <a:rPr lang="en" sz="1500">
                <a:solidFill>
                  <a:srgbClr val="455560"/>
                </a:solidFill>
                <a:latin typeface="Open Sans"/>
                <a:ea typeface="Open Sans"/>
                <a:cs typeface="Open Sans"/>
                <a:sym typeface="Open Sans"/>
              </a:rPr>
              <a:t>To recap</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Single Subject Acceleration is for Wake County Public Schools students in </a:t>
            </a:r>
            <a:r>
              <a:rPr lang="en" sz="1500">
                <a:solidFill>
                  <a:srgbClr val="455560"/>
                </a:solidFill>
                <a:latin typeface="Open Sans"/>
                <a:ea typeface="Open Sans"/>
                <a:cs typeface="Open Sans"/>
                <a:sym typeface="Open Sans"/>
              </a:rPr>
              <a:t>Kindergarten through 7 grade.</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A student is not allowed to skip Math 1 due to graduation sequence and requirements</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Please make sure to complete the test request form by the end of the test request window assigned to your child’s school.</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Students can test in one subject area only (reading or math)</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7dbfa1158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7dbfa1158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The math assessment has multiple choice and open ended question types</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The ELA assessment has a written portion well as reading.</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Char char="•"/>
            </a:pPr>
            <a:r>
              <a:rPr lang="en" sz="1500">
                <a:solidFill>
                  <a:srgbClr val="455560"/>
                </a:solidFill>
                <a:latin typeface="Open Sans"/>
                <a:ea typeface="Open Sans"/>
                <a:cs typeface="Open Sans"/>
                <a:sym typeface="Open Sans"/>
              </a:rPr>
              <a:t>Consider how Single Subject Acceleration will affect your child’s educational career for high school and college.  </a:t>
            </a:r>
            <a:endParaRPr sz="1500">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6e4f7a256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6e4f7a256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Thank you for your attention. If you have questions about this presentation, please reach to the Single Subject Acceleration contact at your school. Have a great day.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6e47eb3e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e47eb3e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eligible to be tested for SSA? Any Wake County Public School System student currently in Kindergarten </a:t>
            </a:r>
            <a:r>
              <a:rPr lang="en"/>
              <a:t>through</a:t>
            </a:r>
            <a:r>
              <a:rPr lang="en"/>
              <a:t> 7th grade can have their parent request testing for single subject acceleration in one subject area only. The only reason a 7th grade student might take the SSA test in math would be if the student was in 7th grade and did not take 7 plus, but the student wants to take Math 1.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student can skip Math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Teachers may also request single subject testing for a student but a parent must give permission for the student to be tested. The SSA testing window is the only time during the school year that a child can be tested for SSA. Single Subject Acceleration classes will typically start the following school year. </a:t>
            </a:r>
            <a:r>
              <a:rPr lang="en">
                <a:solidFill>
                  <a:schemeClr val="dk1"/>
                </a:solidFill>
              </a:rPr>
              <a:t>More information specifically on m</a:t>
            </a:r>
            <a:r>
              <a:rPr lang="en">
                <a:solidFill>
                  <a:schemeClr val="dk1"/>
                </a:solidFill>
              </a:rPr>
              <a:t>iddle school placement for SSA will be discussed in more detail as we go through the presentation.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6e85e4bf7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6e85e4bf7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This graphic shows the SSA process. First parents need to complete a test request form and return it to their schools before the Test Request deadline. During the schools testing window, the SSA tests will be administered to students. Results will be shared with parents once scores have been returned. SSA services will begin the following school year.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6e41dd831a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e41dd831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Open Sans"/>
                <a:ea typeface="Open Sans"/>
                <a:cs typeface="Open Sans"/>
                <a:sym typeface="Open Sans"/>
              </a:rPr>
              <a:t>It is important to make sure that all test requests are given to the school’s SSA contact before the test request window closes. Test requests will not be accepted after the window has closed as </a:t>
            </a:r>
            <a:r>
              <a:rPr lang="en" sz="1400">
                <a:latin typeface="Open Sans"/>
                <a:ea typeface="Open Sans"/>
                <a:cs typeface="Open Sans"/>
                <a:sym typeface="Open Sans"/>
              </a:rPr>
              <a:t>materials have to be ordered early to assure that all deadlines are met.</a:t>
            </a:r>
            <a:r>
              <a:rPr lang="en" sz="1400">
                <a:latin typeface="Open Sans"/>
                <a:ea typeface="Open Sans"/>
                <a:cs typeface="Open Sans"/>
                <a:sym typeface="Open Sans"/>
              </a:rPr>
              <a:t> If you are unsure of your school calendar, reach out to your schools SSA contact for more information.</a:t>
            </a:r>
            <a:endParaRPr sz="1400">
              <a:latin typeface="Open Sans"/>
              <a:ea typeface="Open Sans"/>
              <a:cs typeface="Open Sans"/>
              <a:sym typeface="Open Sans"/>
            </a:endParaRPr>
          </a:p>
          <a:p>
            <a:pPr indent="0" lvl="0" marL="0" rtl="0" algn="l">
              <a:spcBef>
                <a:spcPts val="0"/>
              </a:spcBef>
              <a:spcAft>
                <a:spcPts val="0"/>
              </a:spcAft>
              <a:buNone/>
            </a:pPr>
            <a:r>
              <a:t/>
            </a:r>
            <a:endParaRPr sz="14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6e41dd831a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6e41dd831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will need to link their school specific google form, if they choose to use this option)</a:t>
            </a:r>
            <a:endParaRPr/>
          </a:p>
          <a:p>
            <a:pPr indent="0" lvl="0" marL="0" rtl="0" algn="l">
              <a:spcBef>
                <a:spcPts val="0"/>
              </a:spcBef>
              <a:spcAft>
                <a:spcPts val="0"/>
              </a:spcAft>
              <a:buNone/>
            </a:pPr>
            <a:r>
              <a:rPr lang="en"/>
              <a:t>The test request form is available from your schools. Please be sure to read the two sections </a:t>
            </a:r>
            <a:r>
              <a:rPr lang="en"/>
              <a:t>titled</a:t>
            </a:r>
            <a:r>
              <a:rPr lang="en"/>
              <a:t>: “Is your child a good candidate for SSA?” And “SSA Assessment Information” </a:t>
            </a:r>
            <a:r>
              <a:rPr lang="en"/>
              <a:t>before returning the signed </a:t>
            </a:r>
            <a:r>
              <a:rPr lang="en"/>
              <a:t>paperwork</a:t>
            </a:r>
            <a:r>
              <a:rPr lang="en"/>
              <a:t> into your </a:t>
            </a:r>
            <a:r>
              <a:rPr lang="en"/>
              <a:t>school's</a:t>
            </a:r>
            <a:r>
              <a:rPr lang="en"/>
              <a:t> SSA contact.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9f0b457c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b9f0b457c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400"/>
              </a:spcBef>
              <a:spcAft>
                <a:spcPts val="0"/>
              </a:spcAft>
              <a:buNone/>
            </a:pPr>
            <a:r>
              <a:rPr lang="en" sz="1500">
                <a:solidFill>
                  <a:srgbClr val="455560"/>
                </a:solidFill>
                <a:latin typeface="Open Sans"/>
                <a:ea typeface="Open Sans"/>
                <a:cs typeface="Open Sans"/>
                <a:sym typeface="Open Sans"/>
              </a:rPr>
              <a:t>A</a:t>
            </a:r>
            <a:r>
              <a:rPr lang="en" sz="1500">
                <a:solidFill>
                  <a:srgbClr val="455560"/>
                </a:solidFill>
                <a:latin typeface="Open Sans"/>
                <a:ea typeface="Open Sans"/>
                <a:cs typeface="Open Sans"/>
                <a:sym typeface="Open Sans"/>
              </a:rPr>
              <a:t> 6th grade student will be taking a 7th grade ELA assessment to skip 7th grade ELA and take the 8th grade ELA next fall. Note that the student would need to pass both the ELA assessment and the writing assessment to be eligible to take 8th grade ELA while attending 7th grade math, social studies and science.</a:t>
            </a:r>
            <a:endParaRPr sz="1500">
              <a:solidFill>
                <a:srgbClr val="455560"/>
              </a:solidFill>
              <a:latin typeface="Open Sans"/>
              <a:ea typeface="Open Sans"/>
              <a:cs typeface="Open Sans"/>
              <a:sym typeface="Open Sans"/>
            </a:endParaRPr>
          </a:p>
          <a:p>
            <a:pPr indent="0" lvl="0" marL="1371600" rtl="0" algn="l">
              <a:lnSpc>
                <a:spcPct val="90000"/>
              </a:lnSpc>
              <a:spcBef>
                <a:spcPts val="400"/>
              </a:spcBef>
              <a:spcAft>
                <a:spcPts val="0"/>
              </a:spcAft>
              <a:buNone/>
            </a:pPr>
            <a:r>
              <a:t/>
            </a:r>
            <a:endParaRPr sz="1500">
              <a:solidFill>
                <a:srgbClr val="455560"/>
              </a:solidFill>
              <a:latin typeface="Open Sans"/>
              <a:ea typeface="Open Sans"/>
              <a:cs typeface="Open Sans"/>
              <a:sym typeface="Open Sans"/>
            </a:endParaRPr>
          </a:p>
          <a:p>
            <a:pPr indent="0" lvl="0" marL="457200" rtl="0" algn="l">
              <a:spcBef>
                <a:spcPts val="0"/>
              </a:spcBef>
              <a:spcAft>
                <a:spcPts val="0"/>
              </a:spcAft>
              <a:buNone/>
            </a:pPr>
            <a:r>
              <a:t/>
            </a:r>
            <a:endParaRPr sz="12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6e41dd831a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6e41dd831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400">
                <a:latin typeface="Open Sans"/>
                <a:ea typeface="Open Sans"/>
                <a:cs typeface="Open Sans"/>
                <a:sym typeface="Open Sans"/>
              </a:rPr>
              <a:t>When a student takes the Single Subject Acceleration testing, the student must show mastery on the course that the student will be skipping. </a:t>
            </a:r>
            <a:endParaRPr sz="1400">
              <a:latin typeface="Open Sans"/>
              <a:ea typeface="Open Sans"/>
              <a:cs typeface="Open Sans"/>
              <a:sym typeface="Open Sans"/>
            </a:endParaRPr>
          </a:p>
          <a:p>
            <a:pPr indent="0" lvl="0" marL="457200" rtl="0" algn="l">
              <a:spcBef>
                <a:spcPts val="0"/>
              </a:spcBef>
              <a:spcAft>
                <a:spcPts val="0"/>
              </a:spcAft>
              <a:buNone/>
            </a:pPr>
            <a:r>
              <a:t/>
            </a:r>
            <a:endParaRPr sz="1400">
              <a:latin typeface="Open Sans"/>
              <a:ea typeface="Open Sans"/>
              <a:cs typeface="Open Sans"/>
              <a:sym typeface="Open Sans"/>
            </a:endParaRPr>
          </a:p>
          <a:p>
            <a:pPr indent="0" lvl="0" marL="457200" rtl="0" algn="l">
              <a:lnSpc>
                <a:spcPct val="90000"/>
              </a:lnSpc>
              <a:spcBef>
                <a:spcPts val="800"/>
              </a:spcBef>
              <a:spcAft>
                <a:spcPts val="0"/>
              </a:spcAft>
              <a:buNone/>
            </a:pPr>
            <a:r>
              <a:rPr lang="en" sz="1400">
                <a:solidFill>
                  <a:srgbClr val="455560"/>
                </a:solidFill>
                <a:latin typeface="Open Sans"/>
                <a:ea typeface="Open Sans"/>
                <a:cs typeface="Open Sans"/>
                <a:sym typeface="Open Sans"/>
              </a:rPr>
              <a:t>For example: </a:t>
            </a:r>
            <a:endParaRPr sz="1400">
              <a:solidFill>
                <a:srgbClr val="455560"/>
              </a:solidFill>
              <a:latin typeface="Open Sans"/>
              <a:ea typeface="Open Sans"/>
              <a:cs typeface="Open Sans"/>
              <a:sym typeface="Open Sans"/>
            </a:endParaRPr>
          </a:p>
          <a:p>
            <a:pPr indent="-317500" lvl="2" marL="1371600" rtl="0" algn="l">
              <a:lnSpc>
                <a:spcPct val="90000"/>
              </a:lnSpc>
              <a:spcBef>
                <a:spcPts val="400"/>
              </a:spcBef>
              <a:spcAft>
                <a:spcPts val="0"/>
              </a:spcAft>
              <a:buClr>
                <a:srgbClr val="455560"/>
              </a:buClr>
              <a:buSzPts val="1400"/>
              <a:buFont typeface="Open Sans"/>
              <a:buChar char="•"/>
            </a:pPr>
            <a:r>
              <a:rPr lang="en" sz="1400">
                <a:solidFill>
                  <a:srgbClr val="455560"/>
                </a:solidFill>
                <a:latin typeface="Open Sans"/>
                <a:ea typeface="Open Sans"/>
                <a:cs typeface="Open Sans"/>
                <a:sym typeface="Open Sans"/>
              </a:rPr>
              <a:t>a 3rd grade student will be taking a 4th grade assessment to skip 4th grade math.</a:t>
            </a:r>
            <a:endParaRPr sz="1400">
              <a:solidFill>
                <a:srgbClr val="455560"/>
              </a:solidFill>
              <a:latin typeface="Open Sans"/>
              <a:ea typeface="Open Sans"/>
              <a:cs typeface="Open Sans"/>
              <a:sym typeface="Open Sans"/>
            </a:endParaRPr>
          </a:p>
          <a:p>
            <a:pPr indent="0" lvl="0" marL="1371600" rtl="0" algn="l">
              <a:lnSpc>
                <a:spcPct val="90000"/>
              </a:lnSpc>
              <a:spcBef>
                <a:spcPts val="400"/>
              </a:spcBef>
              <a:spcAft>
                <a:spcPts val="0"/>
              </a:spcAft>
              <a:buNone/>
            </a:pPr>
            <a:r>
              <a:rPr lang="en" sz="1400">
                <a:solidFill>
                  <a:srgbClr val="455560"/>
                </a:solidFill>
                <a:latin typeface="Open Sans"/>
                <a:ea typeface="Open Sans"/>
                <a:cs typeface="Open Sans"/>
                <a:sym typeface="Open Sans"/>
              </a:rPr>
              <a:t>If mastery is shown on the SSA assessment for the 4th grade math, the student will be placed in the fifth grade math class next year while taking ELA, science and social studies in the fourth grade. </a:t>
            </a:r>
            <a:endParaRPr sz="1400">
              <a:solidFill>
                <a:srgbClr val="455560"/>
              </a:solidFill>
              <a:latin typeface="Open Sans"/>
              <a:ea typeface="Open Sans"/>
              <a:cs typeface="Open Sans"/>
              <a:sym typeface="Open Sans"/>
            </a:endParaRPr>
          </a:p>
          <a:p>
            <a:pPr indent="0" lvl="0" marL="914400" rtl="0" algn="l">
              <a:lnSpc>
                <a:spcPct val="90000"/>
              </a:lnSpc>
              <a:spcBef>
                <a:spcPts val="400"/>
              </a:spcBef>
              <a:spcAft>
                <a:spcPts val="0"/>
              </a:spcAft>
              <a:buNone/>
            </a:pPr>
            <a:r>
              <a:t/>
            </a:r>
            <a:endParaRPr sz="1400">
              <a:solidFill>
                <a:srgbClr val="455560"/>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6e95eadd4a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e95eadd4a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outlines the assessment format and qualifying criteria for students looking to skip ELA content.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grades 1-7 students will take a two part test: a multiple choice section and a written response. Students need to demonstrate that they have mastered the writing and reading standards for the course to be skipped.In English Language Arts all students must earn 85% correct on the multiple choice Acceleration Assessment.  There is also a writing prompt administered after the multiple choice reading test in which students must score proficient. Remember, student must show mastery on both the multiple choice section AND the writing prompt in order to pass the ELA SSA assessment.</a:t>
            </a:r>
            <a:endParaRPr/>
          </a:p>
          <a:p>
            <a:pPr indent="0" lvl="0" marL="45720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50" name="Shape 50"/>
        <p:cNvGrpSpPr/>
        <p:nvPr/>
      </p:nvGrpSpPr>
      <p:grpSpPr>
        <a:xfrm>
          <a:off x="0" y="0"/>
          <a:ext cx="0" cy="0"/>
          <a:chOff x="0" y="0"/>
          <a:chExt cx="0" cy="0"/>
        </a:xfrm>
      </p:grpSpPr>
      <p:sp>
        <p:nvSpPr>
          <p:cNvPr id="51" name="Google Shape;51;p13"/>
          <p:cNvSpPr txBox="1"/>
          <p:nvPr>
            <p:ph type="title"/>
          </p:nvPr>
        </p:nvSpPr>
        <p:spPr>
          <a:xfrm>
            <a:off x="1676220" y="435131"/>
            <a:ext cx="7385401" cy="85725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2" name="Google Shape;52;p13"/>
          <p:cNvSpPr txBox="1"/>
          <p:nvPr>
            <p:ph idx="1" type="body"/>
          </p:nvPr>
        </p:nvSpPr>
        <p:spPr>
          <a:xfrm>
            <a:off x="457319" y="1682872"/>
            <a:ext cx="8229362" cy="291175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400"/>
              </a:spcBef>
              <a:spcAft>
                <a:spcPts val="0"/>
              </a:spcAft>
              <a:buClr>
                <a:schemeClr val="dk1"/>
              </a:buClr>
              <a:buSzPts val="1400"/>
              <a:buChar char="•"/>
              <a:defRPr sz="1100"/>
            </a:lvl2pPr>
            <a:lvl3pPr indent="-317500" lvl="2" marL="1371600" algn="l">
              <a:lnSpc>
                <a:spcPct val="90000"/>
              </a:lnSpc>
              <a:spcBef>
                <a:spcPts val="400"/>
              </a:spcBef>
              <a:spcAft>
                <a:spcPts val="0"/>
              </a:spcAft>
              <a:buClr>
                <a:schemeClr val="dk1"/>
              </a:buClr>
              <a:buSzPts val="1400"/>
              <a:buChar char="•"/>
              <a:defRPr sz="1100"/>
            </a:lvl3pPr>
            <a:lvl4pPr indent="-317500" lvl="3" marL="1828800" algn="l">
              <a:lnSpc>
                <a:spcPct val="90000"/>
              </a:lnSpc>
              <a:spcBef>
                <a:spcPts val="400"/>
              </a:spcBef>
              <a:spcAft>
                <a:spcPts val="0"/>
              </a:spcAft>
              <a:buClr>
                <a:schemeClr val="dk1"/>
              </a:buClr>
              <a:buSzPts val="1400"/>
              <a:buChar char="•"/>
              <a:defRPr sz="1100"/>
            </a:lvl4pPr>
            <a:lvl5pPr indent="-317500" lvl="4" marL="2286000" algn="l">
              <a:lnSpc>
                <a:spcPct val="90000"/>
              </a:lnSpc>
              <a:spcBef>
                <a:spcPts val="400"/>
              </a:spcBef>
              <a:spcAft>
                <a:spcPts val="0"/>
              </a:spcAft>
              <a:buClr>
                <a:schemeClr val="dk1"/>
              </a:buClr>
              <a:buSzPts val="1400"/>
              <a:buChar char="•"/>
              <a:defRPr sz="1100"/>
            </a:lvl5pPr>
            <a:lvl6pPr indent="-317500" lvl="5" marL="2743200" algn="l">
              <a:lnSpc>
                <a:spcPct val="90000"/>
              </a:lnSpc>
              <a:spcBef>
                <a:spcPts val="400"/>
              </a:spcBef>
              <a:spcAft>
                <a:spcPts val="0"/>
              </a:spcAft>
              <a:buClr>
                <a:schemeClr val="dk1"/>
              </a:buClr>
              <a:buSzPts val="1400"/>
              <a:buChar char="•"/>
              <a:defRPr sz="1100"/>
            </a:lvl6pPr>
            <a:lvl7pPr indent="-317500" lvl="6" marL="3200400" algn="l">
              <a:lnSpc>
                <a:spcPct val="90000"/>
              </a:lnSpc>
              <a:spcBef>
                <a:spcPts val="400"/>
              </a:spcBef>
              <a:spcAft>
                <a:spcPts val="0"/>
              </a:spcAft>
              <a:buClr>
                <a:schemeClr val="dk1"/>
              </a:buClr>
              <a:buSzPts val="1400"/>
              <a:buChar char="•"/>
              <a:defRPr sz="1100"/>
            </a:lvl7pPr>
            <a:lvl8pPr indent="-317500" lvl="7" marL="3657600" algn="l">
              <a:lnSpc>
                <a:spcPct val="90000"/>
              </a:lnSpc>
              <a:spcBef>
                <a:spcPts val="400"/>
              </a:spcBef>
              <a:spcAft>
                <a:spcPts val="0"/>
              </a:spcAft>
              <a:buClr>
                <a:schemeClr val="dk1"/>
              </a:buClr>
              <a:buSzPts val="1400"/>
              <a:buChar char="•"/>
              <a:defRPr sz="1100"/>
            </a:lvl8pPr>
            <a:lvl9pPr indent="-317500" lvl="8" marL="4114800" algn="l">
              <a:lnSpc>
                <a:spcPct val="90000"/>
              </a:lnSpc>
              <a:spcBef>
                <a:spcPts val="400"/>
              </a:spcBef>
              <a:spcAft>
                <a:spcPts val="0"/>
              </a:spcAft>
              <a:buClr>
                <a:schemeClr val="dk1"/>
              </a:buClr>
              <a:buSzPts val="1400"/>
              <a:buChar char="•"/>
              <a:defRPr sz="1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3" name="Shape 53"/>
        <p:cNvGrpSpPr/>
        <p:nvPr/>
      </p:nvGrpSpPr>
      <p:grpSpPr>
        <a:xfrm>
          <a:off x="0" y="0"/>
          <a:ext cx="0" cy="0"/>
          <a:chOff x="0" y="0"/>
          <a:chExt cx="0" cy="0"/>
        </a:xfrm>
      </p:grpSpPr>
      <p:sp>
        <p:nvSpPr>
          <p:cNvPr id="54" name="Google Shape;54;p14"/>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4"/>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8B267"/>
              </a:buClr>
              <a:buSzPts val="3000"/>
              <a:buNone/>
              <a:defRPr b="1" sz="3000">
                <a:solidFill>
                  <a:srgbClr val="18B267"/>
                </a:solidFill>
              </a:defRPr>
            </a:lvl1pPr>
            <a:lvl2pPr lvl="1" rtl="0">
              <a:spcBef>
                <a:spcPts val="0"/>
              </a:spcBef>
              <a:spcAft>
                <a:spcPts val="0"/>
              </a:spcAft>
              <a:buClr>
                <a:srgbClr val="F67031"/>
              </a:buClr>
              <a:buSzPts val="3000"/>
              <a:buNone/>
              <a:defRPr b="1" sz="3000">
                <a:solidFill>
                  <a:srgbClr val="F67031"/>
                </a:solidFill>
              </a:defRPr>
            </a:lvl2pPr>
            <a:lvl3pPr lvl="2" rtl="0">
              <a:spcBef>
                <a:spcPts val="0"/>
              </a:spcBef>
              <a:spcAft>
                <a:spcPts val="0"/>
              </a:spcAft>
              <a:buClr>
                <a:srgbClr val="F67031"/>
              </a:buClr>
              <a:buSzPts val="3000"/>
              <a:buNone/>
              <a:defRPr b="1" sz="3000">
                <a:solidFill>
                  <a:srgbClr val="F67031"/>
                </a:solidFill>
              </a:defRPr>
            </a:lvl3pPr>
            <a:lvl4pPr lvl="3" rtl="0">
              <a:spcBef>
                <a:spcPts val="0"/>
              </a:spcBef>
              <a:spcAft>
                <a:spcPts val="0"/>
              </a:spcAft>
              <a:buClr>
                <a:srgbClr val="F67031"/>
              </a:buClr>
              <a:buSzPts val="3000"/>
              <a:buNone/>
              <a:defRPr b="1" sz="3000">
                <a:solidFill>
                  <a:srgbClr val="F67031"/>
                </a:solidFill>
              </a:defRPr>
            </a:lvl4pPr>
            <a:lvl5pPr lvl="4" rtl="0">
              <a:spcBef>
                <a:spcPts val="0"/>
              </a:spcBef>
              <a:spcAft>
                <a:spcPts val="0"/>
              </a:spcAft>
              <a:buClr>
                <a:srgbClr val="F67031"/>
              </a:buClr>
              <a:buSzPts val="3000"/>
              <a:buNone/>
              <a:defRPr b="1" sz="3000">
                <a:solidFill>
                  <a:srgbClr val="F67031"/>
                </a:solidFill>
              </a:defRPr>
            </a:lvl5pPr>
            <a:lvl6pPr lvl="5" rtl="0">
              <a:spcBef>
                <a:spcPts val="0"/>
              </a:spcBef>
              <a:spcAft>
                <a:spcPts val="0"/>
              </a:spcAft>
              <a:buClr>
                <a:srgbClr val="F67031"/>
              </a:buClr>
              <a:buSzPts val="3000"/>
              <a:buNone/>
              <a:defRPr b="1" sz="3000">
                <a:solidFill>
                  <a:srgbClr val="F67031"/>
                </a:solidFill>
              </a:defRPr>
            </a:lvl6pPr>
            <a:lvl7pPr lvl="6" rtl="0">
              <a:spcBef>
                <a:spcPts val="0"/>
              </a:spcBef>
              <a:spcAft>
                <a:spcPts val="0"/>
              </a:spcAft>
              <a:buClr>
                <a:srgbClr val="F67031"/>
              </a:buClr>
              <a:buSzPts val="3000"/>
              <a:buNone/>
              <a:defRPr b="1" sz="3000">
                <a:solidFill>
                  <a:srgbClr val="F67031"/>
                </a:solidFill>
              </a:defRPr>
            </a:lvl7pPr>
            <a:lvl8pPr lvl="7" rtl="0">
              <a:spcBef>
                <a:spcPts val="0"/>
              </a:spcBef>
              <a:spcAft>
                <a:spcPts val="0"/>
              </a:spcAft>
              <a:buClr>
                <a:srgbClr val="F67031"/>
              </a:buClr>
              <a:buSzPts val="3000"/>
              <a:buNone/>
              <a:defRPr b="1" sz="3000">
                <a:solidFill>
                  <a:srgbClr val="F67031"/>
                </a:solidFill>
              </a:defRPr>
            </a:lvl8pPr>
            <a:lvl9pPr lvl="8" rtl="0">
              <a:spcBef>
                <a:spcPts val="0"/>
              </a:spcBef>
              <a:spcAft>
                <a:spcPts val="0"/>
              </a:spcAft>
              <a:buClr>
                <a:srgbClr val="F67031"/>
              </a:buClr>
              <a:buSzPts val="3000"/>
              <a:buNone/>
              <a:defRPr b="1" sz="3000">
                <a:solidFill>
                  <a:srgbClr val="F67031"/>
                </a:solidFill>
              </a:defRPr>
            </a:lvl9pPr>
          </a:lstStyle>
          <a:p/>
        </p:txBody>
      </p:sp>
      <p:sp>
        <p:nvSpPr>
          <p:cNvPr id="56" name="Google Shape;56;p14"/>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_1_1">
    <p:spTree>
      <p:nvGrpSpPr>
        <p:cNvPr id="57" name="Shape 57"/>
        <p:cNvGrpSpPr/>
        <p:nvPr/>
      </p:nvGrpSpPr>
      <p:grpSpPr>
        <a:xfrm>
          <a:off x="0" y="0"/>
          <a:ext cx="0" cy="0"/>
          <a:chOff x="0" y="0"/>
          <a:chExt cx="0" cy="0"/>
        </a:xfrm>
      </p:grpSpPr>
      <p:sp>
        <p:nvSpPr>
          <p:cNvPr id="58" name="Google Shape;58;p15"/>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 name="Google Shape;60;p15"/>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800"/>
              <a:buNone/>
              <a:defRPr>
                <a:solidFill>
                  <a:srgbClr val="F67031"/>
                </a:solidFill>
              </a:defRPr>
            </a:lvl1pPr>
            <a:lvl2pPr lvl="1" rtl="0">
              <a:spcBef>
                <a:spcPts val="0"/>
              </a:spcBef>
              <a:spcAft>
                <a:spcPts val="0"/>
              </a:spcAft>
              <a:buClr>
                <a:srgbClr val="F67031"/>
              </a:buClr>
              <a:buSzPts val="2800"/>
              <a:buNone/>
              <a:defRPr>
                <a:solidFill>
                  <a:srgbClr val="F67031"/>
                </a:solidFill>
              </a:defRPr>
            </a:lvl2pPr>
            <a:lvl3pPr lvl="2" rtl="0">
              <a:spcBef>
                <a:spcPts val="0"/>
              </a:spcBef>
              <a:spcAft>
                <a:spcPts val="0"/>
              </a:spcAft>
              <a:buClr>
                <a:srgbClr val="F67031"/>
              </a:buClr>
              <a:buSzPts val="2800"/>
              <a:buNone/>
              <a:defRPr>
                <a:solidFill>
                  <a:srgbClr val="F67031"/>
                </a:solidFill>
              </a:defRPr>
            </a:lvl3pPr>
            <a:lvl4pPr lvl="3" rtl="0">
              <a:spcBef>
                <a:spcPts val="0"/>
              </a:spcBef>
              <a:spcAft>
                <a:spcPts val="0"/>
              </a:spcAft>
              <a:buClr>
                <a:srgbClr val="F67031"/>
              </a:buClr>
              <a:buSzPts val="2800"/>
              <a:buNone/>
              <a:defRPr>
                <a:solidFill>
                  <a:srgbClr val="F67031"/>
                </a:solidFill>
              </a:defRPr>
            </a:lvl4pPr>
            <a:lvl5pPr lvl="4" rtl="0">
              <a:spcBef>
                <a:spcPts val="0"/>
              </a:spcBef>
              <a:spcAft>
                <a:spcPts val="0"/>
              </a:spcAft>
              <a:buClr>
                <a:srgbClr val="F67031"/>
              </a:buClr>
              <a:buSzPts val="2800"/>
              <a:buNone/>
              <a:defRPr>
                <a:solidFill>
                  <a:srgbClr val="F67031"/>
                </a:solidFill>
              </a:defRPr>
            </a:lvl5pPr>
            <a:lvl6pPr lvl="5" rtl="0">
              <a:spcBef>
                <a:spcPts val="0"/>
              </a:spcBef>
              <a:spcAft>
                <a:spcPts val="0"/>
              </a:spcAft>
              <a:buClr>
                <a:srgbClr val="F67031"/>
              </a:buClr>
              <a:buSzPts val="2800"/>
              <a:buNone/>
              <a:defRPr>
                <a:solidFill>
                  <a:srgbClr val="F67031"/>
                </a:solidFill>
              </a:defRPr>
            </a:lvl6pPr>
            <a:lvl7pPr lvl="6" rtl="0">
              <a:spcBef>
                <a:spcPts val="0"/>
              </a:spcBef>
              <a:spcAft>
                <a:spcPts val="0"/>
              </a:spcAft>
              <a:buClr>
                <a:srgbClr val="F67031"/>
              </a:buClr>
              <a:buSzPts val="2800"/>
              <a:buNone/>
              <a:defRPr>
                <a:solidFill>
                  <a:srgbClr val="F67031"/>
                </a:solidFill>
              </a:defRPr>
            </a:lvl7pPr>
            <a:lvl8pPr lvl="7" rtl="0">
              <a:spcBef>
                <a:spcPts val="0"/>
              </a:spcBef>
              <a:spcAft>
                <a:spcPts val="0"/>
              </a:spcAft>
              <a:buClr>
                <a:srgbClr val="F67031"/>
              </a:buClr>
              <a:buSzPts val="2800"/>
              <a:buNone/>
              <a:defRPr>
                <a:solidFill>
                  <a:srgbClr val="F67031"/>
                </a:solidFill>
              </a:defRPr>
            </a:lvl8pPr>
            <a:lvl9pPr lvl="8" rtl="0">
              <a:spcBef>
                <a:spcPts val="0"/>
              </a:spcBef>
              <a:spcAft>
                <a:spcPts val="0"/>
              </a:spcAft>
              <a:buClr>
                <a:srgbClr val="F67031"/>
              </a:buClr>
              <a:buSzPts val="2800"/>
              <a:buNone/>
              <a:defRPr>
                <a:solidFill>
                  <a:srgbClr val="F67031"/>
                </a:solidFill>
              </a:defRPr>
            </a:lvl9pPr>
          </a:lstStyle>
          <a:p/>
        </p:txBody>
      </p:sp>
      <p:sp>
        <p:nvSpPr>
          <p:cNvPr id="61" name="Google Shape;61;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1_2">
    <p:spTree>
      <p:nvGrpSpPr>
        <p:cNvPr id="63" name="Shape 63"/>
        <p:cNvGrpSpPr/>
        <p:nvPr/>
      </p:nvGrpSpPr>
      <p:grpSpPr>
        <a:xfrm>
          <a:off x="0" y="0"/>
          <a:ext cx="0" cy="0"/>
          <a:chOff x="0" y="0"/>
          <a:chExt cx="0" cy="0"/>
        </a:xfrm>
      </p:grpSpPr>
      <p:sp>
        <p:nvSpPr>
          <p:cNvPr id="64" name="Google Shape;64;p16"/>
          <p:cNvSpPr/>
          <p:nvPr/>
        </p:nvSpPr>
        <p:spPr>
          <a:xfrm flipH="1">
            <a:off x="4568412"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idx="1" type="subTitle"/>
          </p:nvPr>
        </p:nvSpPr>
        <p:spPr>
          <a:xfrm>
            <a:off x="646550" y="1989500"/>
            <a:ext cx="3246900" cy="212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Font typeface="Georgia"/>
              <a:buNone/>
              <a:defRPr i="1">
                <a:solidFill>
                  <a:srgbClr val="FFFFFF"/>
                </a:solidFill>
                <a:latin typeface="Georgia"/>
                <a:ea typeface="Georgia"/>
                <a:cs typeface="Georgia"/>
                <a:sym typeface="Georgia"/>
              </a:defRPr>
            </a:lvl1pPr>
            <a:lvl2pPr lvl="1"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2pPr>
            <a:lvl3pPr lvl="2"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3pPr>
            <a:lvl4pPr lvl="3"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4pPr>
            <a:lvl5pPr lvl="4"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5pPr>
            <a:lvl6pPr lvl="5"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6pPr>
            <a:lvl7pPr lvl="6"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7pPr>
            <a:lvl8pPr lvl="7"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8pPr>
            <a:lvl9pPr lvl="8" rtl="0">
              <a:spcBef>
                <a:spcPts val="1600"/>
              </a:spcBef>
              <a:spcAft>
                <a:spcPts val="1600"/>
              </a:spcAft>
              <a:buClr>
                <a:srgbClr val="FFFFFF"/>
              </a:buClr>
              <a:buSzPts val="3000"/>
              <a:buFont typeface="Georgia"/>
              <a:buNone/>
              <a:defRPr i="1" sz="3000">
                <a:solidFill>
                  <a:srgbClr val="FFFFFF"/>
                </a:solidFill>
                <a:latin typeface="Georgia"/>
                <a:ea typeface="Georgia"/>
                <a:cs typeface="Georgia"/>
                <a:sym typeface="Georgia"/>
              </a:defRPr>
            </a:lvl9pPr>
          </a:lstStyle>
          <a:p/>
        </p:txBody>
      </p:sp>
      <p:sp>
        <p:nvSpPr>
          <p:cNvPr id="66" name="Google Shape;66;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 name="Google Shape;68;p16"/>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67031"/>
              </a:buClr>
              <a:buSzPts val="1800"/>
              <a:buAutoNum type="arabicPeriod"/>
              <a:defRPr sz="1800"/>
            </a:lvl1pPr>
            <a:lvl2pPr indent="-317500" lvl="1" marL="914400" rtl="0">
              <a:spcBef>
                <a:spcPts val="1000"/>
              </a:spcBef>
              <a:spcAft>
                <a:spcPts val="0"/>
              </a:spcAft>
              <a:buSzPts val="1400"/>
              <a:buAutoNum type="alphaLcPeriod"/>
              <a:defRPr>
                <a:solidFill>
                  <a:srgbClr val="999999"/>
                </a:solidFill>
              </a:defRPr>
            </a:lvl2pPr>
            <a:lvl3pPr indent="-317500" lvl="2" marL="1371600" rtl="0">
              <a:spcBef>
                <a:spcPts val="1000"/>
              </a:spcBef>
              <a:spcAft>
                <a:spcPts val="0"/>
              </a:spcAft>
              <a:buSzPts val="1400"/>
              <a:buAutoNum type="romanLcPeriod"/>
              <a:defRPr>
                <a:solidFill>
                  <a:srgbClr val="999999"/>
                </a:solidFill>
              </a:defRPr>
            </a:lvl3pPr>
            <a:lvl4pPr indent="-317500" lvl="3" marL="1828800" rtl="0">
              <a:spcBef>
                <a:spcPts val="1000"/>
              </a:spcBef>
              <a:spcAft>
                <a:spcPts val="0"/>
              </a:spcAft>
              <a:buSzPts val="1400"/>
              <a:buAutoNum type="arabicPeriod"/>
              <a:defRPr>
                <a:solidFill>
                  <a:srgbClr val="999999"/>
                </a:solidFill>
              </a:defRPr>
            </a:lvl4pPr>
            <a:lvl5pPr indent="-317500" lvl="4" marL="2286000" rtl="0">
              <a:spcBef>
                <a:spcPts val="1000"/>
              </a:spcBef>
              <a:spcAft>
                <a:spcPts val="0"/>
              </a:spcAft>
              <a:buClr>
                <a:srgbClr val="999999"/>
              </a:buClr>
              <a:buSzPts val="1400"/>
              <a:buAutoNum type="alphaLcPeriod"/>
              <a:defRPr>
                <a:solidFill>
                  <a:srgbClr val="999999"/>
                </a:solidFill>
              </a:defRPr>
            </a:lvl5pPr>
            <a:lvl6pPr indent="-317500" lvl="5" marL="2743200" rtl="0">
              <a:spcBef>
                <a:spcPts val="1000"/>
              </a:spcBef>
              <a:spcAft>
                <a:spcPts val="0"/>
              </a:spcAft>
              <a:buClr>
                <a:srgbClr val="999999"/>
              </a:buClr>
              <a:buSzPts val="1400"/>
              <a:buAutoNum type="romanLcPeriod"/>
              <a:defRPr>
                <a:solidFill>
                  <a:srgbClr val="999999"/>
                </a:solidFill>
              </a:defRPr>
            </a:lvl6pPr>
            <a:lvl7pPr indent="-317500" lvl="6" marL="3200400" rtl="0">
              <a:spcBef>
                <a:spcPts val="1000"/>
              </a:spcBef>
              <a:spcAft>
                <a:spcPts val="0"/>
              </a:spcAft>
              <a:buClr>
                <a:srgbClr val="999999"/>
              </a:buClr>
              <a:buSzPts val="1400"/>
              <a:buAutoNum type="arabicPeriod"/>
              <a:defRPr>
                <a:solidFill>
                  <a:srgbClr val="999999"/>
                </a:solidFill>
              </a:defRPr>
            </a:lvl7pPr>
            <a:lvl8pPr indent="-317500" lvl="7" marL="3657600" rtl="0">
              <a:spcBef>
                <a:spcPts val="1000"/>
              </a:spcBef>
              <a:spcAft>
                <a:spcPts val="0"/>
              </a:spcAft>
              <a:buClr>
                <a:srgbClr val="999999"/>
              </a:buClr>
              <a:buSzPts val="1400"/>
              <a:buAutoNum type="alphaLcPeriod"/>
              <a:defRPr>
                <a:solidFill>
                  <a:srgbClr val="999999"/>
                </a:solidFill>
              </a:defRPr>
            </a:lvl8pPr>
            <a:lvl9pPr indent="-317500" lvl="8" marL="4114800" rtl="0">
              <a:spcBef>
                <a:spcPts val="1000"/>
              </a:spcBef>
              <a:spcAft>
                <a:spcPts val="1000"/>
              </a:spcAft>
              <a:buClr>
                <a:srgbClr val="999999"/>
              </a:buClr>
              <a:buSzPts val="1400"/>
              <a:buAutoNum type="romanLcPeriod"/>
              <a:defRPr>
                <a:solidFill>
                  <a:srgbClr val="999999"/>
                </a:solidFill>
              </a:defRPr>
            </a:lvl9pPr>
          </a:lstStyle>
          <a:p/>
        </p:txBody>
      </p:sp>
      <p:sp>
        <p:nvSpPr>
          <p:cNvPr id="69" name="Google Shape;69;p16"/>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3">
    <p:spTree>
      <p:nvGrpSpPr>
        <p:cNvPr id="70" name="Shape 70"/>
        <p:cNvGrpSpPr/>
        <p:nvPr/>
      </p:nvGrpSpPr>
      <p:grpSpPr>
        <a:xfrm>
          <a:off x="0" y="0"/>
          <a:ext cx="0" cy="0"/>
          <a:chOff x="0" y="0"/>
          <a:chExt cx="0" cy="0"/>
        </a:xfrm>
      </p:grpSpPr>
      <p:sp>
        <p:nvSpPr>
          <p:cNvPr id="71" name="Google Shape;71;p17"/>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 name="Google Shape;73;p17"/>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800"/>
              <a:buNone/>
              <a:defRPr>
                <a:solidFill>
                  <a:srgbClr val="F67031"/>
                </a:solidFill>
              </a:defRPr>
            </a:lvl1pPr>
            <a:lvl2pPr lvl="1" rtl="0">
              <a:spcBef>
                <a:spcPts val="0"/>
              </a:spcBef>
              <a:spcAft>
                <a:spcPts val="0"/>
              </a:spcAft>
              <a:buClr>
                <a:srgbClr val="F67031"/>
              </a:buClr>
              <a:buSzPts val="2800"/>
              <a:buNone/>
              <a:defRPr>
                <a:solidFill>
                  <a:srgbClr val="F67031"/>
                </a:solidFill>
              </a:defRPr>
            </a:lvl2pPr>
            <a:lvl3pPr lvl="2" rtl="0">
              <a:spcBef>
                <a:spcPts val="0"/>
              </a:spcBef>
              <a:spcAft>
                <a:spcPts val="0"/>
              </a:spcAft>
              <a:buClr>
                <a:srgbClr val="F67031"/>
              </a:buClr>
              <a:buSzPts val="2800"/>
              <a:buNone/>
              <a:defRPr>
                <a:solidFill>
                  <a:srgbClr val="F67031"/>
                </a:solidFill>
              </a:defRPr>
            </a:lvl3pPr>
            <a:lvl4pPr lvl="3" rtl="0">
              <a:spcBef>
                <a:spcPts val="0"/>
              </a:spcBef>
              <a:spcAft>
                <a:spcPts val="0"/>
              </a:spcAft>
              <a:buClr>
                <a:srgbClr val="F67031"/>
              </a:buClr>
              <a:buSzPts val="2800"/>
              <a:buNone/>
              <a:defRPr>
                <a:solidFill>
                  <a:srgbClr val="F67031"/>
                </a:solidFill>
              </a:defRPr>
            </a:lvl4pPr>
            <a:lvl5pPr lvl="4" rtl="0">
              <a:spcBef>
                <a:spcPts val="0"/>
              </a:spcBef>
              <a:spcAft>
                <a:spcPts val="0"/>
              </a:spcAft>
              <a:buClr>
                <a:srgbClr val="F67031"/>
              </a:buClr>
              <a:buSzPts val="2800"/>
              <a:buNone/>
              <a:defRPr>
                <a:solidFill>
                  <a:srgbClr val="F67031"/>
                </a:solidFill>
              </a:defRPr>
            </a:lvl5pPr>
            <a:lvl6pPr lvl="5" rtl="0">
              <a:spcBef>
                <a:spcPts val="0"/>
              </a:spcBef>
              <a:spcAft>
                <a:spcPts val="0"/>
              </a:spcAft>
              <a:buClr>
                <a:srgbClr val="F67031"/>
              </a:buClr>
              <a:buSzPts val="2800"/>
              <a:buNone/>
              <a:defRPr>
                <a:solidFill>
                  <a:srgbClr val="F67031"/>
                </a:solidFill>
              </a:defRPr>
            </a:lvl6pPr>
            <a:lvl7pPr lvl="6" rtl="0">
              <a:spcBef>
                <a:spcPts val="0"/>
              </a:spcBef>
              <a:spcAft>
                <a:spcPts val="0"/>
              </a:spcAft>
              <a:buClr>
                <a:srgbClr val="F67031"/>
              </a:buClr>
              <a:buSzPts val="2800"/>
              <a:buNone/>
              <a:defRPr>
                <a:solidFill>
                  <a:srgbClr val="F67031"/>
                </a:solidFill>
              </a:defRPr>
            </a:lvl7pPr>
            <a:lvl8pPr lvl="7" rtl="0">
              <a:spcBef>
                <a:spcPts val="0"/>
              </a:spcBef>
              <a:spcAft>
                <a:spcPts val="0"/>
              </a:spcAft>
              <a:buClr>
                <a:srgbClr val="F67031"/>
              </a:buClr>
              <a:buSzPts val="2800"/>
              <a:buNone/>
              <a:defRPr>
                <a:solidFill>
                  <a:srgbClr val="F67031"/>
                </a:solidFill>
              </a:defRPr>
            </a:lvl8pPr>
            <a:lvl9pPr lvl="8" rtl="0">
              <a:spcBef>
                <a:spcPts val="0"/>
              </a:spcBef>
              <a:spcAft>
                <a:spcPts val="0"/>
              </a:spcAft>
              <a:buClr>
                <a:srgbClr val="F67031"/>
              </a:buClr>
              <a:buSzPts val="2800"/>
              <a:buNone/>
              <a:defRPr>
                <a:solidFill>
                  <a:srgbClr val="F67031"/>
                </a:solidFill>
              </a:defRPr>
            </a:lvl9pPr>
          </a:lstStyle>
          <a:p/>
        </p:txBody>
      </p:sp>
      <p:sp>
        <p:nvSpPr>
          <p:cNvPr id="74" name="Google Shape;74;p17"/>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800"/>
              <a:buFont typeface="Georgia"/>
              <a:buNone/>
              <a:defRPr i="1">
                <a:solidFill>
                  <a:srgbClr val="999999"/>
                </a:solidFill>
                <a:latin typeface="Georgia"/>
                <a:ea typeface="Georgia"/>
                <a:cs typeface="Georgia"/>
                <a:sym typeface="Georgia"/>
              </a:defRPr>
            </a:lvl1pPr>
            <a:lvl2pPr lvl="1"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2pPr>
            <a:lvl3pPr lvl="2"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3pPr>
            <a:lvl4pPr lvl="3"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4pPr>
            <a:lvl5pPr lvl="4"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5pPr>
            <a:lvl6pPr lvl="5"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6pPr>
            <a:lvl7pPr lvl="6"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7pPr>
            <a:lvl8pPr lvl="7"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8pPr>
            <a:lvl9pPr lvl="8" rtl="0">
              <a:spcBef>
                <a:spcPts val="1600"/>
              </a:spcBef>
              <a:spcAft>
                <a:spcPts val="1600"/>
              </a:spcAft>
              <a:buClr>
                <a:srgbClr val="999999"/>
              </a:buClr>
              <a:buSzPts val="3000"/>
              <a:buFont typeface="Georgia"/>
              <a:buNone/>
              <a:defRPr i="1" sz="3000">
                <a:solidFill>
                  <a:srgbClr val="999999"/>
                </a:solidFill>
                <a:latin typeface="Georgia"/>
                <a:ea typeface="Georgia"/>
                <a:cs typeface="Georgia"/>
                <a:sym typeface="Georgia"/>
              </a:defRPr>
            </a:lvl9pPr>
          </a:lstStyle>
          <a:p/>
        </p:txBody>
      </p:sp>
      <p:sp>
        <p:nvSpPr>
          <p:cNvPr id="75" name="Google Shape;75;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 name="Shape 76"/>
        <p:cNvGrpSpPr/>
        <p:nvPr/>
      </p:nvGrpSpPr>
      <p:grpSpPr>
        <a:xfrm>
          <a:off x="0" y="0"/>
          <a:ext cx="0" cy="0"/>
          <a:chOff x="0" y="0"/>
          <a:chExt cx="0" cy="0"/>
        </a:xfrm>
      </p:grpSpPr>
      <p:sp>
        <p:nvSpPr>
          <p:cNvPr id="77" name="Google Shape;77;p18"/>
          <p:cNvSpPr txBox="1"/>
          <p:nvPr>
            <p:ph type="title"/>
          </p:nvPr>
        </p:nvSpPr>
        <p:spPr>
          <a:xfrm>
            <a:off x="426128" y="306279"/>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B5394"/>
              </a:buClr>
              <a:buSzPts val="2800"/>
              <a:buFont typeface="Book Antiqua"/>
              <a:buNone/>
              <a:defRPr b="0" i="0" sz="3500" u="none" cap="none" strike="noStrike">
                <a:solidFill>
                  <a:srgbClr val="0B5394"/>
                </a:solidFill>
                <a:latin typeface="Book Antiqua"/>
                <a:ea typeface="Book Antiqua"/>
                <a:cs typeface="Book Antiqua"/>
                <a:sym typeface="Book Antiqua"/>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78" name="Google Shape;78;p18"/>
          <p:cNvSpPr txBox="1"/>
          <p:nvPr>
            <p:ph idx="1" type="body"/>
          </p:nvPr>
        </p:nvSpPr>
        <p:spPr>
          <a:xfrm>
            <a:off x="457200" y="1314450"/>
            <a:ext cx="8229600" cy="32802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1600"/>
              </a:spcBef>
              <a:spcAft>
                <a:spcPts val="0"/>
              </a:spcAft>
              <a:buClr>
                <a:schemeClr val="accent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16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1600"/>
              </a:spcBef>
              <a:spcAft>
                <a:spcPts val="0"/>
              </a:spcAft>
              <a:buClr>
                <a:schemeClr val="accent4"/>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1600"/>
              </a:spcBef>
              <a:spcAft>
                <a:spcPts val="0"/>
              </a:spcAft>
              <a:buClr>
                <a:schemeClr val="accent5"/>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Century Gothic"/>
                <a:ea typeface="Century Gothic"/>
                <a:cs typeface="Century Gothic"/>
                <a:sym typeface="Century Gothic"/>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Century Gothic"/>
                <a:ea typeface="Century Gothic"/>
                <a:cs typeface="Century Gothic"/>
                <a:sym typeface="Century Gothic"/>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Century Gothic"/>
                <a:ea typeface="Century Gothic"/>
                <a:cs typeface="Century Gothic"/>
                <a:sym typeface="Century Gothic"/>
              </a:defRPr>
            </a:lvl9pPr>
          </a:lstStyle>
          <a:p/>
        </p:txBody>
      </p:sp>
      <p:sp>
        <p:nvSpPr>
          <p:cNvPr id="79" name="Google Shape;79;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Google Shape;80;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1" name="Google Shape;81;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5" name="Shape 95"/>
        <p:cNvGrpSpPr/>
        <p:nvPr/>
      </p:nvGrpSpPr>
      <p:grpSpPr>
        <a:xfrm>
          <a:off x="0" y="0"/>
          <a:ext cx="0" cy="0"/>
          <a:chOff x="0" y="0"/>
          <a:chExt cx="0" cy="0"/>
        </a:xfrm>
      </p:grpSpPr>
      <p:sp>
        <p:nvSpPr>
          <p:cNvPr id="96" name="Google Shape;96;p2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 name="Google Shape;97;p2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8" name="Google Shape;98;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 name="Google Shape;103;p2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2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0" name="Google Shape;110;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2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4"/>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6" name="Google Shape;116;p24"/>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7" name="Google Shape;117;p24"/>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8" name="Google Shape;118;p24"/>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2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34" name="Google Shape;134;p2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5" name="Google Shape;135;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0" name="Google Shape;140;p28"/>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41" name="Google Shape;141;p2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2" name="Google Shape;142;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3" name="Google Shape;143;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7" name="Google Shape;147;p2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3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3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7" name="Shape 167"/>
        <p:cNvGrpSpPr/>
        <p:nvPr/>
      </p:nvGrpSpPr>
      <p:grpSpPr>
        <a:xfrm>
          <a:off x="0" y="0"/>
          <a:ext cx="0" cy="0"/>
          <a:chOff x="0" y="0"/>
          <a:chExt cx="0" cy="0"/>
        </a:xfrm>
      </p:grpSpPr>
      <p:sp>
        <p:nvSpPr>
          <p:cNvPr id="168" name="Google Shape;168;p32"/>
          <p:cNvSpPr txBox="1"/>
          <p:nvPr>
            <p:ph type="title"/>
          </p:nvPr>
        </p:nvSpPr>
        <p:spPr>
          <a:xfrm>
            <a:off x="623888" y="1282304"/>
            <a:ext cx="7886700" cy="21396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3300"/>
              <a:buFont typeface="Arial"/>
              <a:buNone/>
              <a:defRPr b="0" i="0" sz="33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69" name="Google Shape;169;p32"/>
          <p:cNvSpPr txBox="1"/>
          <p:nvPr>
            <p:ph idx="1" type="body"/>
          </p:nvPr>
        </p:nvSpPr>
        <p:spPr>
          <a:xfrm>
            <a:off x="623888" y="3442098"/>
            <a:ext cx="7886700" cy="5604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0"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B4B7BA"/>
              </a:buClr>
              <a:buSzPts val="1500"/>
              <a:buFont typeface="Arial"/>
              <a:buNone/>
              <a:defRPr b="0" i="0" sz="1500" u="none" cap="none" strike="noStrike">
                <a:solidFill>
                  <a:srgbClr val="B4B7BA"/>
                </a:solidFill>
                <a:latin typeface="Arial"/>
                <a:ea typeface="Arial"/>
                <a:cs typeface="Arial"/>
                <a:sym typeface="Arial"/>
              </a:defRPr>
            </a:lvl2pPr>
            <a:lvl3pPr indent="-228600" lvl="2" marL="1371600" marR="0" rtl="0" algn="l">
              <a:lnSpc>
                <a:spcPct val="90000"/>
              </a:lnSpc>
              <a:spcBef>
                <a:spcPts val="400"/>
              </a:spcBef>
              <a:spcAft>
                <a:spcPts val="0"/>
              </a:spcAft>
              <a:buClr>
                <a:srgbClr val="B4B7BA"/>
              </a:buClr>
              <a:buSzPts val="1400"/>
              <a:buFont typeface="Arial"/>
              <a:buNone/>
              <a:defRPr b="0" i="0" sz="1400" u="none" cap="none" strike="noStrike">
                <a:solidFill>
                  <a:srgbClr val="B4B7BA"/>
                </a:solidFill>
                <a:latin typeface="Arial"/>
                <a:ea typeface="Arial"/>
                <a:cs typeface="Arial"/>
                <a:sym typeface="Arial"/>
              </a:defRPr>
            </a:lvl3pPr>
            <a:lvl4pPr indent="-228600" lvl="3" marL="1828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4pPr>
            <a:lvl5pPr indent="-228600" lvl="4" marL="22860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5pPr>
            <a:lvl6pPr indent="-228600" lvl="5" marL="27432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6pPr>
            <a:lvl7pPr indent="-228600" lvl="6" marL="32004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7pPr>
            <a:lvl8pPr indent="-228600" lvl="7" marL="36576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8pPr>
            <a:lvl9pPr indent="-228600" lvl="8" marL="4114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0" name="Shape 170"/>
        <p:cNvGrpSpPr/>
        <p:nvPr/>
      </p:nvGrpSpPr>
      <p:grpSpPr>
        <a:xfrm>
          <a:off x="0" y="0"/>
          <a:ext cx="0" cy="0"/>
          <a:chOff x="0" y="0"/>
          <a:chExt cx="0" cy="0"/>
        </a:xfrm>
      </p:grpSpPr>
      <p:sp>
        <p:nvSpPr>
          <p:cNvPr id="171" name="Google Shape;171;p33"/>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2" name="Google Shape;172;p33"/>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3" name="Shape 173"/>
        <p:cNvGrpSpPr/>
        <p:nvPr/>
      </p:nvGrpSpPr>
      <p:grpSpPr>
        <a:xfrm>
          <a:off x="0" y="0"/>
          <a:ext cx="0" cy="0"/>
          <a:chOff x="0" y="0"/>
          <a:chExt cx="0" cy="0"/>
        </a:xfrm>
      </p:grpSpPr>
      <p:sp>
        <p:nvSpPr>
          <p:cNvPr id="174" name="Google Shape;174;p34"/>
          <p:cNvSpPr txBox="1"/>
          <p:nvPr>
            <p:ph idx="1" type="body"/>
          </p:nvPr>
        </p:nvSpPr>
        <p:spPr>
          <a:xfrm>
            <a:off x="628650" y="869212"/>
            <a:ext cx="7886700" cy="35076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5" name="Google Shape;175;p34"/>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6" name="Google Shape;176;p34"/>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7" name="Shape 177"/>
        <p:cNvGrpSpPr/>
        <p:nvPr/>
      </p:nvGrpSpPr>
      <p:grpSpPr>
        <a:xfrm>
          <a:off x="0" y="0"/>
          <a:ext cx="0" cy="0"/>
          <a:chOff x="0" y="0"/>
          <a:chExt cx="0" cy="0"/>
        </a:xfrm>
      </p:grpSpPr>
      <p:sp>
        <p:nvSpPr>
          <p:cNvPr id="178" name="Google Shape;178;p35"/>
          <p:cNvSpPr txBox="1"/>
          <p:nvPr>
            <p:ph idx="1" type="body"/>
          </p:nvPr>
        </p:nvSpPr>
        <p:spPr>
          <a:xfrm>
            <a:off x="628650" y="926567"/>
            <a:ext cx="3886200" cy="32637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9" name="Google Shape;179;p35"/>
          <p:cNvSpPr txBox="1"/>
          <p:nvPr>
            <p:ph idx="2" type="body"/>
          </p:nvPr>
        </p:nvSpPr>
        <p:spPr>
          <a:xfrm>
            <a:off x="4629150" y="926567"/>
            <a:ext cx="3886200" cy="32637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0" name="Google Shape;180;p35"/>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1" name="Google Shape;181;p35"/>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sp>
        <p:nvSpPr>
          <p:cNvPr id="183" name="Google Shape;183;p36"/>
          <p:cNvSpPr txBox="1"/>
          <p:nvPr>
            <p:ph idx="11" type="ftr"/>
          </p:nvPr>
        </p:nvSpPr>
        <p:spPr>
          <a:xfrm>
            <a:off x="5429637" y="4728445"/>
            <a:ext cx="3085800" cy="273900"/>
          </a:xfrm>
          <a:prstGeom prst="rect">
            <a:avLst/>
          </a:prstGeom>
          <a:noFill/>
          <a:ln>
            <a:noFill/>
          </a:ln>
        </p:spPr>
        <p:txBody>
          <a:bodyPr anchorCtr="0" anchor="ctr" bIns="17150" lIns="34300" spcFirstLastPara="1" rIns="34300" wrap="square" tIns="17150">
            <a:noAutofit/>
          </a:bodyPr>
          <a:lstStyle>
            <a:lvl1pPr lvl="0" marR="0" rtl="0" algn="ctr">
              <a:spcBef>
                <a:spcPts val="0"/>
              </a:spcBef>
              <a:spcAft>
                <a:spcPts val="0"/>
              </a:spcAft>
              <a:buSzPts val="500"/>
              <a:buNone/>
              <a:defRPr sz="1200">
                <a:solidFill>
                  <a:srgbClr val="B4B7BA"/>
                </a:solidFill>
                <a:latin typeface="Arial"/>
                <a:ea typeface="Arial"/>
                <a:cs typeface="Arial"/>
                <a:sym typeface="Arial"/>
              </a:defRPr>
            </a:lvl1pPr>
            <a:lvl2pPr lvl="1" marR="0" rtl="0" algn="l">
              <a:spcBef>
                <a:spcPts val="0"/>
              </a:spcBef>
              <a:spcAft>
                <a:spcPts val="0"/>
              </a:spcAft>
              <a:buSzPts val="5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5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5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5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5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5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5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500"/>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p:cSld name="About Us">
    <p:spTree>
      <p:nvGrpSpPr>
        <p:cNvPr id="184" name="Shape 184"/>
        <p:cNvGrpSpPr/>
        <p:nvPr/>
      </p:nvGrpSpPr>
      <p:grpSpPr>
        <a:xfrm>
          <a:off x="0" y="0"/>
          <a:ext cx="0" cy="0"/>
          <a:chOff x="0" y="0"/>
          <a:chExt cx="0" cy="0"/>
        </a:xfrm>
      </p:grpSpPr>
      <p:sp>
        <p:nvSpPr>
          <p:cNvPr id="185" name="Google Shape;185;p37"/>
          <p:cNvSpPr/>
          <p:nvPr>
            <p:ph idx="2" type="pic"/>
          </p:nvPr>
        </p:nvSpPr>
        <p:spPr>
          <a:xfrm>
            <a:off x="5110018" y="1108293"/>
            <a:ext cx="3220500" cy="32214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6" name="Google Shape;186;p37"/>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7" name="Google Shape;187;p37"/>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88" name="Google Shape;188;p37"/>
          <p:cNvSpPr txBox="1"/>
          <p:nvPr>
            <p:ph idx="11" type="ftr"/>
          </p:nvPr>
        </p:nvSpPr>
        <p:spPr>
          <a:xfrm>
            <a:off x="5429637" y="4728445"/>
            <a:ext cx="3085800" cy="273900"/>
          </a:xfrm>
          <a:prstGeom prst="rect">
            <a:avLst/>
          </a:prstGeom>
          <a:noFill/>
          <a:ln>
            <a:noFill/>
          </a:ln>
        </p:spPr>
        <p:txBody>
          <a:bodyPr anchorCtr="0" anchor="ctr" bIns="17150" lIns="34300" spcFirstLastPara="1" rIns="34300" wrap="square" tIns="17150">
            <a:noAutofit/>
          </a:bodyPr>
          <a:lstStyle>
            <a:lvl1pPr lvl="0" marR="0" rtl="0" algn="ctr">
              <a:spcBef>
                <a:spcPts val="0"/>
              </a:spcBef>
              <a:spcAft>
                <a:spcPts val="0"/>
              </a:spcAft>
              <a:buSzPts val="500"/>
              <a:buNone/>
              <a:defRPr sz="1200">
                <a:solidFill>
                  <a:srgbClr val="B4B7BA"/>
                </a:solidFill>
                <a:latin typeface="Arial"/>
                <a:ea typeface="Arial"/>
                <a:cs typeface="Arial"/>
                <a:sym typeface="Arial"/>
              </a:defRPr>
            </a:lvl1pPr>
            <a:lvl2pPr lvl="1" marR="0" rtl="0" algn="l">
              <a:spcBef>
                <a:spcPts val="0"/>
              </a:spcBef>
              <a:spcAft>
                <a:spcPts val="0"/>
              </a:spcAft>
              <a:buSzPts val="5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5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5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5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5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5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5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500"/>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9" name="Shape 18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p39"/>
          <p:cNvSpPr txBox="1"/>
          <p:nvPr>
            <p:ph type="title"/>
          </p:nvPr>
        </p:nvSpPr>
        <p:spPr>
          <a:xfrm>
            <a:off x="623888" y="1282304"/>
            <a:ext cx="7886700" cy="21396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3300"/>
              <a:buFont typeface="Arial"/>
              <a:buNone/>
              <a:defRPr b="0" i="0" sz="33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92" name="Google Shape;192;p39"/>
          <p:cNvSpPr txBox="1"/>
          <p:nvPr>
            <p:ph idx="1" type="body"/>
          </p:nvPr>
        </p:nvSpPr>
        <p:spPr>
          <a:xfrm>
            <a:off x="623888" y="3442098"/>
            <a:ext cx="7886700" cy="5604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0"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B4B7BA"/>
              </a:buClr>
              <a:buSzPts val="1500"/>
              <a:buFont typeface="Arial"/>
              <a:buNone/>
              <a:defRPr b="0" i="0" sz="1500" u="none" cap="none" strike="noStrike">
                <a:solidFill>
                  <a:srgbClr val="B4B7BA"/>
                </a:solidFill>
                <a:latin typeface="Arial"/>
                <a:ea typeface="Arial"/>
                <a:cs typeface="Arial"/>
                <a:sym typeface="Arial"/>
              </a:defRPr>
            </a:lvl2pPr>
            <a:lvl3pPr indent="-228600" lvl="2" marL="1371600" marR="0" rtl="0" algn="l">
              <a:lnSpc>
                <a:spcPct val="90000"/>
              </a:lnSpc>
              <a:spcBef>
                <a:spcPts val="400"/>
              </a:spcBef>
              <a:spcAft>
                <a:spcPts val="0"/>
              </a:spcAft>
              <a:buClr>
                <a:srgbClr val="B4B7BA"/>
              </a:buClr>
              <a:buSzPts val="1400"/>
              <a:buFont typeface="Arial"/>
              <a:buNone/>
              <a:defRPr b="0" i="0" sz="1400" u="none" cap="none" strike="noStrike">
                <a:solidFill>
                  <a:srgbClr val="B4B7BA"/>
                </a:solidFill>
                <a:latin typeface="Arial"/>
                <a:ea typeface="Arial"/>
                <a:cs typeface="Arial"/>
                <a:sym typeface="Arial"/>
              </a:defRPr>
            </a:lvl3pPr>
            <a:lvl4pPr indent="-228600" lvl="3" marL="1828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4pPr>
            <a:lvl5pPr indent="-228600" lvl="4" marL="22860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5pPr>
            <a:lvl6pPr indent="-228600" lvl="5" marL="27432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6pPr>
            <a:lvl7pPr indent="-228600" lvl="6" marL="32004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7pPr>
            <a:lvl8pPr indent="-228600" lvl="7" marL="36576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8pPr>
            <a:lvl9pPr indent="-228600" lvl="8" marL="4114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93" name="Shape 193"/>
        <p:cNvGrpSpPr/>
        <p:nvPr/>
      </p:nvGrpSpPr>
      <p:grpSpPr>
        <a:xfrm>
          <a:off x="0" y="0"/>
          <a:ext cx="0" cy="0"/>
          <a:chOff x="0" y="0"/>
          <a:chExt cx="0" cy="0"/>
        </a:xfrm>
      </p:grpSpPr>
      <p:sp>
        <p:nvSpPr>
          <p:cNvPr id="194" name="Google Shape;194;p40"/>
          <p:cNvSpPr txBox="1"/>
          <p:nvPr>
            <p:ph idx="1" type="body"/>
          </p:nvPr>
        </p:nvSpPr>
        <p:spPr>
          <a:xfrm>
            <a:off x="629841" y="936678"/>
            <a:ext cx="3868200" cy="618000"/>
          </a:xfrm>
          <a:prstGeom prst="rect">
            <a:avLst/>
          </a:prstGeom>
          <a:noFill/>
          <a:ln>
            <a:noFill/>
          </a:ln>
        </p:spPr>
        <p:txBody>
          <a:bodyPr anchorCtr="0" anchor="b"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1"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500"/>
              <a:buFont typeface="Arial"/>
              <a:buNone/>
              <a:defRPr b="1" i="0" sz="15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1400"/>
              <a:buFont typeface="Arial"/>
              <a:buNone/>
              <a:defRPr b="1" i="0" sz="14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195" name="Google Shape;195;p40"/>
          <p:cNvSpPr txBox="1"/>
          <p:nvPr>
            <p:ph idx="2" type="body"/>
          </p:nvPr>
        </p:nvSpPr>
        <p:spPr>
          <a:xfrm>
            <a:off x="629841" y="1554612"/>
            <a:ext cx="3868200" cy="27633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96" name="Google Shape;196;p40"/>
          <p:cNvSpPr txBox="1"/>
          <p:nvPr>
            <p:ph idx="3" type="body"/>
          </p:nvPr>
        </p:nvSpPr>
        <p:spPr>
          <a:xfrm>
            <a:off x="4629150" y="936678"/>
            <a:ext cx="3887400" cy="618000"/>
          </a:xfrm>
          <a:prstGeom prst="rect">
            <a:avLst/>
          </a:prstGeom>
          <a:noFill/>
          <a:ln>
            <a:noFill/>
          </a:ln>
        </p:spPr>
        <p:txBody>
          <a:bodyPr anchorCtr="0" anchor="b"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1"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500"/>
              <a:buFont typeface="Arial"/>
              <a:buNone/>
              <a:defRPr b="1" i="0" sz="15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1400"/>
              <a:buFont typeface="Arial"/>
              <a:buNone/>
              <a:defRPr b="1" i="0" sz="14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197" name="Google Shape;197;p40"/>
          <p:cNvSpPr txBox="1"/>
          <p:nvPr>
            <p:ph idx="4" type="body"/>
          </p:nvPr>
        </p:nvSpPr>
        <p:spPr>
          <a:xfrm>
            <a:off x="4629150" y="1554612"/>
            <a:ext cx="3887400" cy="27633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98" name="Google Shape;198;p40"/>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9" name="Google Shape;199;p40"/>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0" name="Shape 200"/>
        <p:cNvGrpSpPr/>
        <p:nvPr/>
      </p:nvGrpSpPr>
      <p:grpSpPr>
        <a:xfrm>
          <a:off x="0" y="0"/>
          <a:ext cx="0" cy="0"/>
          <a:chOff x="0" y="0"/>
          <a:chExt cx="0" cy="0"/>
        </a:xfrm>
      </p:grpSpPr>
      <p:sp>
        <p:nvSpPr>
          <p:cNvPr id="201" name="Google Shape;201;p41"/>
          <p:cNvSpPr txBox="1"/>
          <p:nvPr>
            <p:ph type="title"/>
          </p:nvPr>
        </p:nvSpPr>
        <p:spPr>
          <a:xfrm>
            <a:off x="629842" y="342900"/>
            <a:ext cx="2949000" cy="12003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2400"/>
              <a:buFont typeface="Arial"/>
              <a:buNone/>
              <a:defRPr b="0" i="0" sz="24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202" name="Google Shape;202;p41"/>
          <p:cNvSpPr txBox="1"/>
          <p:nvPr>
            <p:ph idx="1" type="body"/>
          </p:nvPr>
        </p:nvSpPr>
        <p:spPr>
          <a:xfrm>
            <a:off x="3887391" y="740569"/>
            <a:ext cx="4629300" cy="3655200"/>
          </a:xfrm>
          <a:prstGeom prst="rect">
            <a:avLst/>
          </a:prstGeom>
          <a:noFill/>
          <a:ln>
            <a:noFill/>
          </a:ln>
        </p:spPr>
        <p:txBody>
          <a:bodyPr anchorCtr="0" anchor="t" bIns="17150" lIns="34300" spcFirstLastPara="1" rIns="34300" wrap="square" tIns="17150">
            <a:noAutofit/>
          </a:bodyPr>
          <a:lstStyle>
            <a:lvl1pPr indent="-381000" lvl="0" marL="457200" marR="0" rtl="0" algn="l">
              <a:lnSpc>
                <a:spcPct val="90000"/>
              </a:lnSpc>
              <a:spcBef>
                <a:spcPts val="800"/>
              </a:spcBef>
              <a:spcAft>
                <a:spcPts val="0"/>
              </a:spcAft>
              <a:buClr>
                <a:srgbClr val="455560"/>
              </a:buClr>
              <a:buSzPts val="2400"/>
              <a:buFont typeface="Arial"/>
              <a:buChar char="•"/>
              <a:defRPr b="0" i="0" sz="2400" u="none" cap="none" strike="noStrike">
                <a:solidFill>
                  <a:srgbClr val="455560"/>
                </a:solidFill>
                <a:latin typeface="Arial"/>
                <a:ea typeface="Arial"/>
                <a:cs typeface="Arial"/>
                <a:sym typeface="Arial"/>
              </a:defRPr>
            </a:lvl1pPr>
            <a:lvl2pPr indent="-361950" lvl="1" marL="914400" marR="0" rtl="0" algn="l">
              <a:lnSpc>
                <a:spcPct val="90000"/>
              </a:lnSpc>
              <a:spcBef>
                <a:spcPts val="4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2pPr>
            <a:lvl3pPr indent="-342900" lvl="2" marL="13716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3pPr>
            <a:lvl4pPr indent="-323850" lvl="3" marL="18288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4pPr>
            <a:lvl5pPr indent="-323850" lvl="4" marL="22860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03" name="Google Shape;203;p41"/>
          <p:cNvSpPr txBox="1"/>
          <p:nvPr>
            <p:ph idx="2" type="body"/>
          </p:nvPr>
        </p:nvSpPr>
        <p:spPr>
          <a:xfrm>
            <a:off x="629842" y="1543050"/>
            <a:ext cx="2949000" cy="28587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200"/>
              <a:buFont typeface="Arial"/>
              <a:buNone/>
              <a:defRPr b="0" i="0" sz="12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100"/>
              <a:buFont typeface="Arial"/>
              <a:buNone/>
              <a:defRPr b="0" i="0" sz="11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900"/>
              <a:buFont typeface="Arial"/>
              <a:buNone/>
              <a:defRPr b="0" i="0" sz="9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4" name="Shape 204"/>
        <p:cNvGrpSpPr/>
        <p:nvPr/>
      </p:nvGrpSpPr>
      <p:grpSpPr>
        <a:xfrm>
          <a:off x="0" y="0"/>
          <a:ext cx="0" cy="0"/>
          <a:chOff x="0" y="0"/>
          <a:chExt cx="0" cy="0"/>
        </a:xfrm>
      </p:grpSpPr>
      <p:sp>
        <p:nvSpPr>
          <p:cNvPr id="205" name="Google Shape;205;p42"/>
          <p:cNvSpPr txBox="1"/>
          <p:nvPr>
            <p:ph type="title"/>
          </p:nvPr>
        </p:nvSpPr>
        <p:spPr>
          <a:xfrm>
            <a:off x="629842" y="342900"/>
            <a:ext cx="2949000" cy="12003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2400"/>
              <a:buFont typeface="Arial"/>
              <a:buNone/>
              <a:defRPr b="0" i="0" sz="24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206" name="Google Shape;206;p42"/>
          <p:cNvSpPr/>
          <p:nvPr>
            <p:ph idx="2" type="pic"/>
          </p:nvPr>
        </p:nvSpPr>
        <p:spPr>
          <a:xfrm>
            <a:off x="3887391" y="740569"/>
            <a:ext cx="4629300" cy="36552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rgbClr val="455560"/>
              </a:buClr>
              <a:buSzPts val="2400"/>
              <a:buFont typeface="Arial"/>
              <a:buNone/>
              <a:defRPr b="0" i="0" sz="2400" u="none" cap="none" strike="noStrike">
                <a:solidFill>
                  <a:srgbClr val="455560"/>
                </a:solidFill>
                <a:latin typeface="Arial"/>
                <a:ea typeface="Arial"/>
                <a:cs typeface="Arial"/>
                <a:sym typeface="Arial"/>
              </a:defRPr>
            </a:lvl1pPr>
            <a:lvl2pPr lvl="1" marR="0" rtl="0" algn="l">
              <a:lnSpc>
                <a:spcPct val="90000"/>
              </a:lnSpc>
              <a:spcBef>
                <a:spcPts val="400"/>
              </a:spcBef>
              <a:spcAft>
                <a:spcPts val="0"/>
              </a:spcAft>
              <a:buClr>
                <a:srgbClr val="455560"/>
              </a:buClr>
              <a:buSzPts val="2100"/>
              <a:buFont typeface="Arial"/>
              <a:buNone/>
              <a:defRPr b="0" i="0" sz="21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800"/>
              <a:buFont typeface="Arial"/>
              <a:buNone/>
              <a:defRPr b="0" i="0" sz="18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500"/>
              <a:buFont typeface="Arial"/>
              <a:buNone/>
              <a:defRPr b="0" i="0" sz="15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500"/>
              <a:buFont typeface="Arial"/>
              <a:buNone/>
              <a:defRPr b="0" i="0" sz="15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207" name="Google Shape;207;p42"/>
          <p:cNvSpPr txBox="1"/>
          <p:nvPr>
            <p:ph idx="1" type="body"/>
          </p:nvPr>
        </p:nvSpPr>
        <p:spPr>
          <a:xfrm>
            <a:off x="629842" y="1543050"/>
            <a:ext cx="2949000" cy="28587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200"/>
              <a:buFont typeface="Arial"/>
              <a:buNone/>
              <a:defRPr b="0" i="0" sz="12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100"/>
              <a:buFont typeface="Arial"/>
              <a:buNone/>
              <a:defRPr b="0" i="0" sz="11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900"/>
              <a:buFont typeface="Arial"/>
              <a:buNone/>
              <a:defRPr b="0" i="0" sz="9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p:cSld name="1_Quote">
    <p:spTree>
      <p:nvGrpSpPr>
        <p:cNvPr id="208" name="Shape 208"/>
        <p:cNvGrpSpPr/>
        <p:nvPr/>
      </p:nvGrpSpPr>
      <p:grpSpPr>
        <a:xfrm>
          <a:off x="0" y="0"/>
          <a:ext cx="0" cy="0"/>
          <a:chOff x="0" y="0"/>
          <a:chExt cx="0" cy="0"/>
        </a:xfrm>
      </p:grpSpPr>
      <p:sp>
        <p:nvSpPr>
          <p:cNvPr id="209" name="Google Shape;209;p43"/>
          <p:cNvSpPr/>
          <p:nvPr>
            <p:ph idx="2" type="pic"/>
          </p:nvPr>
        </p:nvSpPr>
        <p:spPr>
          <a:xfrm>
            <a:off x="766325"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0" name="Google Shape;210;p43"/>
          <p:cNvSpPr/>
          <p:nvPr>
            <p:ph idx="3" type="pic"/>
          </p:nvPr>
        </p:nvSpPr>
        <p:spPr>
          <a:xfrm>
            <a:off x="2716070"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1" name="Google Shape;211;p43"/>
          <p:cNvSpPr/>
          <p:nvPr>
            <p:ph idx="4" type="pic"/>
          </p:nvPr>
        </p:nvSpPr>
        <p:spPr>
          <a:xfrm>
            <a:off x="4668489"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2" name="Google Shape;212;p43"/>
          <p:cNvSpPr/>
          <p:nvPr>
            <p:ph idx="5" type="pic"/>
          </p:nvPr>
        </p:nvSpPr>
        <p:spPr>
          <a:xfrm>
            <a:off x="6618235"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3" name="Google Shape;213;p43"/>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4" name="Google Shape;214;p43"/>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215" name="Shape 215"/>
        <p:cNvGrpSpPr/>
        <p:nvPr/>
      </p:nvGrpSpPr>
      <p:grpSpPr>
        <a:xfrm>
          <a:off x="0" y="0"/>
          <a:ext cx="0" cy="0"/>
          <a:chOff x="0" y="0"/>
          <a:chExt cx="0" cy="0"/>
        </a:xfrm>
      </p:grpSpPr>
      <p:sp>
        <p:nvSpPr>
          <p:cNvPr id="216" name="Google Shape;216;p44"/>
          <p:cNvSpPr/>
          <p:nvPr>
            <p:ph idx="2" type="pic"/>
          </p:nvPr>
        </p:nvSpPr>
        <p:spPr>
          <a:xfrm>
            <a:off x="926372" y="1008263"/>
            <a:ext cx="3056700" cy="15879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rgbClr val="455560"/>
              </a:buClr>
              <a:buSzPts val="1100"/>
              <a:buFont typeface="Arial"/>
              <a:buNone/>
              <a:defRPr b="0" i="0" sz="1100" u="none" cap="none" strike="noStrike">
                <a:solidFill>
                  <a:srgbClr val="455560"/>
                </a:solidFill>
                <a:latin typeface="Lato Light"/>
                <a:ea typeface="Lato Light"/>
                <a:cs typeface="Lato Light"/>
                <a:sym typeface="Lato Light"/>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7" name="Google Shape;217;p44"/>
          <p:cNvSpPr/>
          <p:nvPr>
            <p:ph idx="3" type="pic"/>
          </p:nvPr>
        </p:nvSpPr>
        <p:spPr>
          <a:xfrm>
            <a:off x="5038677" y="2760511"/>
            <a:ext cx="3056700" cy="15879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rgbClr val="455560"/>
              </a:buClr>
              <a:buSzPts val="1100"/>
              <a:buFont typeface="Arial"/>
              <a:buNone/>
              <a:defRPr b="0" i="0" sz="1100" u="none" cap="none" strike="noStrike">
                <a:solidFill>
                  <a:srgbClr val="455560"/>
                </a:solidFill>
                <a:latin typeface="Lato Light"/>
                <a:ea typeface="Lato Light"/>
                <a:cs typeface="Lato Light"/>
                <a:sym typeface="Lato Light"/>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8" name="Google Shape;218;p44"/>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9" name="Google Shape;219;p44"/>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4.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1.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theme" Target="../theme/theme3.xml"/><Relationship Id="rId14" Type="http://schemas.openxmlformats.org/officeDocument/2006/relationships/slideLayout" Target="../slideLayouts/slideLayout4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4" name="Google Shape;84;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6" name="Google Shape;86;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7" name="Google Shape;87;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31"/>
          <p:cNvSpPr txBox="1"/>
          <p:nvPr>
            <p:ph type="title"/>
          </p:nvPr>
        </p:nvSpPr>
        <p:spPr>
          <a:xfrm>
            <a:off x="628650" y="273844"/>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rgbClr val="005595"/>
              </a:buClr>
              <a:buSzPts val="2300"/>
              <a:buFont typeface="Arial"/>
              <a:buNone/>
              <a:defRPr b="0" i="0" sz="23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59" name="Google Shape;159;p31"/>
          <p:cNvSpPr txBox="1"/>
          <p:nvPr>
            <p:ph idx="1" type="body"/>
          </p:nvPr>
        </p:nvSpPr>
        <p:spPr>
          <a:xfrm>
            <a:off x="628650" y="986857"/>
            <a:ext cx="7886700" cy="33900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160" name="Google Shape;160;p31"/>
          <p:cNvCxnSpPr/>
          <p:nvPr/>
        </p:nvCxnSpPr>
        <p:spPr>
          <a:xfrm>
            <a:off x="0" y="4603366"/>
            <a:ext cx="9144000" cy="0"/>
          </a:xfrm>
          <a:prstGeom prst="straightConnector1">
            <a:avLst/>
          </a:prstGeom>
          <a:noFill/>
          <a:ln cap="flat" cmpd="sng" w="25400">
            <a:solidFill>
              <a:srgbClr val="00AFDB"/>
            </a:solidFill>
            <a:prstDash val="solid"/>
            <a:miter lim="800000"/>
            <a:headEnd len="sm" w="sm" type="none"/>
            <a:tailEnd len="sm" w="sm" type="none"/>
          </a:ln>
        </p:spPr>
      </p:cxnSp>
      <p:pic>
        <p:nvPicPr>
          <p:cNvPr id="161" name="Google Shape;161;p31"/>
          <p:cNvPicPr preferRelativeResize="0"/>
          <p:nvPr/>
        </p:nvPicPr>
        <p:blipFill rotWithShape="1">
          <a:blip r:embed="rId1">
            <a:alphaModFix/>
          </a:blip>
          <a:srcRect b="0" l="0" r="0" t="0"/>
          <a:stretch/>
        </p:blipFill>
        <p:spPr>
          <a:xfrm>
            <a:off x="691011" y="4701313"/>
            <a:ext cx="1234119" cy="342811"/>
          </a:xfrm>
          <a:prstGeom prst="rect">
            <a:avLst/>
          </a:prstGeom>
          <a:noFill/>
          <a:ln>
            <a:noFill/>
          </a:ln>
        </p:spPr>
      </p:pic>
      <p:sp>
        <p:nvSpPr>
          <p:cNvPr id="162" name="Google Shape;162;p31"/>
          <p:cNvSpPr/>
          <p:nvPr/>
        </p:nvSpPr>
        <p:spPr>
          <a:xfrm>
            <a:off x="0" y="1369219"/>
            <a:ext cx="224400" cy="255600"/>
          </a:xfrm>
          <a:prstGeom prst="rect">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p31"/>
          <p:cNvSpPr/>
          <p:nvPr/>
        </p:nvSpPr>
        <p:spPr>
          <a:xfrm>
            <a:off x="0" y="1831614"/>
            <a:ext cx="224400" cy="255600"/>
          </a:xfrm>
          <a:prstGeom prst="rect">
            <a:avLst/>
          </a:prstGeom>
          <a:solidFill>
            <a:srgbClr val="00AFDB"/>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p31"/>
          <p:cNvSpPr/>
          <p:nvPr/>
        </p:nvSpPr>
        <p:spPr>
          <a:xfrm>
            <a:off x="0" y="2280198"/>
            <a:ext cx="224400" cy="255600"/>
          </a:xfrm>
          <a:prstGeom prst="rect">
            <a:avLst/>
          </a:prstGeom>
          <a:solidFill>
            <a:srgbClr val="C1D82F"/>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65" name="Google Shape;165;p31"/>
          <p:cNvCxnSpPr/>
          <p:nvPr/>
        </p:nvCxnSpPr>
        <p:spPr>
          <a:xfrm>
            <a:off x="2105795" y="4701313"/>
            <a:ext cx="0" cy="339600"/>
          </a:xfrm>
          <a:prstGeom prst="straightConnector1">
            <a:avLst/>
          </a:prstGeom>
          <a:noFill/>
          <a:ln cap="flat" cmpd="sng" w="9525">
            <a:solidFill>
              <a:schemeClr val="accent5"/>
            </a:solidFill>
            <a:prstDash val="solid"/>
            <a:miter lim="800000"/>
            <a:headEnd len="sm" w="sm" type="none"/>
            <a:tailEnd len="sm" w="sm" type="none"/>
          </a:ln>
        </p:spPr>
      </p:cxnSp>
      <p:sp>
        <p:nvSpPr>
          <p:cNvPr id="166" name="Google Shape;166;p31"/>
          <p:cNvSpPr txBox="1"/>
          <p:nvPr/>
        </p:nvSpPr>
        <p:spPr>
          <a:xfrm>
            <a:off x="2273301" y="4767263"/>
            <a:ext cx="6241800" cy="196200"/>
          </a:xfrm>
          <a:prstGeom prst="rect">
            <a:avLst/>
          </a:prstGeom>
          <a:no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0" i="0" lang="en" sz="1100" u="none" cap="none" strike="noStrike">
                <a:solidFill>
                  <a:srgbClr val="005595"/>
                </a:solidFill>
                <a:latin typeface="Arial"/>
                <a:ea typeface="Arial"/>
                <a:cs typeface="Arial"/>
                <a:sym typeface="Arial"/>
              </a:rPr>
              <a:t>www.wcpss.net                                                                                                                                </a:t>
            </a:r>
            <a:fld id="{00000000-1234-1234-1234-123412341234}" type="slidenum">
              <a:rPr b="0" i="0" lang="en" sz="1100" u="none" cap="none" strike="noStrike">
                <a:solidFill>
                  <a:srgbClr val="005595"/>
                </a:solidFill>
                <a:latin typeface="Arial"/>
                <a:ea typeface="Arial"/>
                <a:cs typeface="Arial"/>
                <a:sym typeface="Arial"/>
              </a:rPr>
              <a:t>‹#›</a:t>
            </a:fld>
            <a:r>
              <a:rPr b="0" i="0" lang="en" sz="1100" u="none" cap="none" strike="noStrike">
                <a:solidFill>
                  <a:srgbClr val="005595"/>
                </a:solidFill>
                <a:latin typeface="Arial"/>
                <a:ea typeface="Arial"/>
                <a:cs typeface="Arial"/>
                <a:sym typeface="Arial"/>
              </a:rPr>
              <a:t>       </a:t>
            </a:r>
            <a:endParaRPr sz="1100">
              <a:solidFill>
                <a:srgbClr val="005595"/>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hyperlink" Target="https://www.wcpss.net/Page/38745" TargetMode="External"/><Relationship Id="rId4" Type="http://schemas.openxmlformats.org/officeDocument/2006/relationships/hyperlink" Target="https://drive.google.com/file/d/1G0CvLHaY2D2UgMVZ1QPT-FAu82S6ya93/view?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t/>
            </a:r>
            <a:endParaRPr/>
          </a:p>
        </p:txBody>
      </p:sp>
      <p:sp>
        <p:nvSpPr>
          <p:cNvPr id="225" name="Google Shape;225;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p>
        </p:txBody>
      </p:sp>
      <p:sp>
        <p:nvSpPr>
          <p:cNvPr id="226" name="Google Shape;226;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p>
        </p:txBody>
      </p:sp>
      <p:pic>
        <p:nvPicPr>
          <p:cNvPr id="227" name="Google Shape;227;p45"/>
          <p:cNvPicPr preferRelativeResize="0"/>
          <p:nvPr/>
        </p:nvPicPr>
        <p:blipFill rotWithShape="1">
          <a:blip r:embed="rId3">
            <a:alphaModFix/>
          </a:blip>
          <a:srcRect b="0" l="0" r="0" t="0"/>
          <a:stretch/>
        </p:blipFill>
        <p:spPr>
          <a:xfrm>
            <a:off x="0" y="-46434"/>
            <a:ext cx="9144002" cy="5404247"/>
          </a:xfrm>
          <a:prstGeom prst="rect">
            <a:avLst/>
          </a:prstGeom>
          <a:noFill/>
          <a:ln>
            <a:noFill/>
          </a:ln>
        </p:spPr>
      </p:pic>
      <p:pic>
        <p:nvPicPr>
          <p:cNvPr id="228" name="Google Shape;228;p45"/>
          <p:cNvPicPr preferRelativeResize="0"/>
          <p:nvPr/>
        </p:nvPicPr>
        <p:blipFill rotWithShape="1">
          <a:blip r:embed="rId3">
            <a:alphaModFix/>
          </a:blip>
          <a:srcRect b="0" l="0" r="0" t="0"/>
          <a:stretch/>
        </p:blipFill>
        <p:spPr>
          <a:xfrm>
            <a:off x="0" y="-69651"/>
            <a:ext cx="9144002" cy="5404247"/>
          </a:xfrm>
          <a:prstGeom prst="rect">
            <a:avLst/>
          </a:prstGeom>
          <a:noFill/>
          <a:ln>
            <a:noFill/>
          </a:ln>
        </p:spPr>
      </p:pic>
      <p:sp>
        <p:nvSpPr>
          <p:cNvPr id="229" name="Google Shape;229;p45"/>
          <p:cNvSpPr txBox="1"/>
          <p:nvPr/>
        </p:nvSpPr>
        <p:spPr>
          <a:xfrm>
            <a:off x="67075" y="1686075"/>
            <a:ext cx="8376000" cy="2274300"/>
          </a:xfrm>
          <a:prstGeom prst="rect">
            <a:avLst/>
          </a:prstGeom>
          <a:noFill/>
          <a:ln>
            <a:noFill/>
          </a:ln>
        </p:spPr>
        <p:txBody>
          <a:bodyPr anchorCtr="0" anchor="b" bIns="25700" lIns="51425" spcFirstLastPara="1" rIns="51425" wrap="square" tIns="25700">
            <a:noAutofit/>
          </a:bodyPr>
          <a:lstStyle/>
          <a:p>
            <a:pPr indent="0" lvl="0" marL="0" rtl="0" algn="l">
              <a:spcBef>
                <a:spcPts val="0"/>
              </a:spcBef>
              <a:spcAft>
                <a:spcPts val="0"/>
              </a:spcAft>
              <a:buNone/>
            </a:pPr>
            <a:r>
              <a:rPr lang="en" sz="8100" cap="small">
                <a:solidFill>
                  <a:srgbClr val="FFFFFF"/>
                </a:solidFill>
                <a:latin typeface="Copse"/>
                <a:ea typeface="Copse"/>
                <a:cs typeface="Copse"/>
                <a:sym typeface="Copse"/>
              </a:rPr>
              <a:t>SSA Parent Information</a:t>
            </a:r>
            <a:endParaRPr sz="8100">
              <a:solidFill>
                <a:srgbClr val="FFFFFF"/>
              </a:solidFill>
              <a:latin typeface="Copse"/>
              <a:ea typeface="Copse"/>
              <a:cs typeface="Copse"/>
              <a:sym typeface="Copse"/>
            </a:endParaRPr>
          </a:p>
        </p:txBody>
      </p:sp>
      <p:sp>
        <p:nvSpPr>
          <p:cNvPr id="230" name="Google Shape;230;p45"/>
          <p:cNvSpPr txBox="1"/>
          <p:nvPr/>
        </p:nvSpPr>
        <p:spPr>
          <a:xfrm>
            <a:off x="407536" y="3585982"/>
            <a:ext cx="5915100" cy="843900"/>
          </a:xfrm>
          <a:prstGeom prst="rect">
            <a:avLst/>
          </a:prstGeom>
          <a:noFill/>
          <a:ln>
            <a:noFill/>
          </a:ln>
        </p:spPr>
        <p:txBody>
          <a:bodyPr anchorCtr="0" anchor="t" bIns="25700" lIns="51425" spcFirstLastPara="1" rIns="51425" wrap="square" tIns="25700">
            <a:noAutofit/>
          </a:bodyPr>
          <a:lstStyle/>
          <a:p>
            <a:pPr indent="0" lvl="0" marL="0" rtl="0" algn="l">
              <a:lnSpc>
                <a:spcPct val="115000"/>
              </a:lnSpc>
              <a:spcBef>
                <a:spcPts val="0"/>
              </a:spcBef>
              <a:spcAft>
                <a:spcPts val="0"/>
              </a:spcAft>
              <a:buNone/>
            </a:pPr>
            <a:r>
              <a:t/>
            </a:r>
            <a:endParaRPr sz="2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4"/>
          <p:cNvSpPr txBox="1"/>
          <p:nvPr>
            <p:ph type="title"/>
          </p:nvPr>
        </p:nvSpPr>
        <p:spPr>
          <a:xfrm>
            <a:off x="218450" y="109250"/>
            <a:ext cx="7886700" cy="2853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2700">
                <a:latin typeface="Copse"/>
                <a:ea typeface="Copse"/>
                <a:cs typeface="Copse"/>
                <a:sym typeface="Copse"/>
              </a:rPr>
              <a:t>Looking Down the Road...ELA</a:t>
            </a:r>
            <a:endParaRPr b="1" sz="2700">
              <a:latin typeface="Copse"/>
              <a:ea typeface="Copse"/>
              <a:cs typeface="Copse"/>
              <a:sym typeface="Copse"/>
            </a:endParaRPr>
          </a:p>
        </p:txBody>
      </p:sp>
      <p:sp>
        <p:nvSpPr>
          <p:cNvPr id="310" name="Google Shape;310;p54"/>
          <p:cNvSpPr txBox="1"/>
          <p:nvPr/>
        </p:nvSpPr>
        <p:spPr>
          <a:xfrm>
            <a:off x="380050" y="-194250"/>
            <a:ext cx="72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1" name="Google Shape;311;p54"/>
          <p:cNvSpPr txBox="1"/>
          <p:nvPr/>
        </p:nvSpPr>
        <p:spPr>
          <a:xfrm>
            <a:off x="671450" y="506750"/>
            <a:ext cx="5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2" name="Google Shape;312;p54"/>
          <p:cNvSpPr txBox="1"/>
          <p:nvPr/>
        </p:nvSpPr>
        <p:spPr>
          <a:xfrm>
            <a:off x="1431575" y="481400"/>
            <a:ext cx="5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3" name="Google Shape;313;p54"/>
          <p:cNvSpPr txBox="1"/>
          <p:nvPr/>
        </p:nvSpPr>
        <p:spPr>
          <a:xfrm>
            <a:off x="5270175" y="481400"/>
            <a:ext cx="79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4" name="Google Shape;314;p54"/>
          <p:cNvSpPr txBox="1"/>
          <p:nvPr/>
        </p:nvSpPr>
        <p:spPr>
          <a:xfrm>
            <a:off x="6359700" y="557425"/>
            <a:ext cx="5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5" name="Google Shape;315;p54"/>
          <p:cNvSpPr txBox="1"/>
          <p:nvPr/>
        </p:nvSpPr>
        <p:spPr>
          <a:xfrm>
            <a:off x="7373200" y="544750"/>
            <a:ext cx="57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6" name="Google Shape;316;p54"/>
          <p:cNvSpPr txBox="1"/>
          <p:nvPr/>
        </p:nvSpPr>
        <p:spPr>
          <a:xfrm>
            <a:off x="76000" y="2774450"/>
            <a:ext cx="4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7" name="Google Shape;317;p54"/>
          <p:cNvSpPr txBox="1"/>
          <p:nvPr/>
        </p:nvSpPr>
        <p:spPr>
          <a:xfrm>
            <a:off x="722125" y="2761775"/>
            <a:ext cx="5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8" name="Google Shape;318;p54"/>
          <p:cNvSpPr txBox="1"/>
          <p:nvPr/>
        </p:nvSpPr>
        <p:spPr>
          <a:xfrm>
            <a:off x="1393550" y="506750"/>
            <a:ext cx="5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9" name="Google Shape;319;p54"/>
          <p:cNvPicPr preferRelativeResize="0"/>
          <p:nvPr/>
        </p:nvPicPr>
        <p:blipFill>
          <a:blip r:embed="rId3">
            <a:alphaModFix/>
          </a:blip>
          <a:stretch>
            <a:fillRect/>
          </a:stretch>
        </p:blipFill>
        <p:spPr>
          <a:xfrm>
            <a:off x="-179925" y="394673"/>
            <a:ext cx="9177376" cy="4167977"/>
          </a:xfrm>
          <a:prstGeom prst="rect">
            <a:avLst/>
          </a:prstGeom>
          <a:noFill/>
          <a:ln>
            <a:noFill/>
          </a:ln>
        </p:spPr>
      </p:pic>
      <p:sp>
        <p:nvSpPr>
          <p:cNvPr id="320" name="Google Shape;320;p54"/>
          <p:cNvSpPr txBox="1"/>
          <p:nvPr/>
        </p:nvSpPr>
        <p:spPr>
          <a:xfrm>
            <a:off x="-1934575" y="1013350"/>
            <a:ext cx="244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21" name="Google Shape;321;p54"/>
          <p:cNvSpPr/>
          <p:nvPr/>
        </p:nvSpPr>
        <p:spPr>
          <a:xfrm>
            <a:off x="919550" y="1294163"/>
            <a:ext cx="2126400" cy="10905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sz="1300"/>
          </a:p>
        </p:txBody>
      </p:sp>
      <p:sp>
        <p:nvSpPr>
          <p:cNvPr id="322" name="Google Shape;322;p54"/>
          <p:cNvSpPr txBox="1"/>
          <p:nvPr/>
        </p:nvSpPr>
        <p:spPr>
          <a:xfrm>
            <a:off x="1335775" y="3070750"/>
            <a:ext cx="257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23" name="Google Shape;323;p54"/>
          <p:cNvSpPr/>
          <p:nvPr/>
        </p:nvSpPr>
        <p:spPr>
          <a:xfrm>
            <a:off x="604950" y="2984275"/>
            <a:ext cx="3132600" cy="10905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324" name="Google Shape;324;p54"/>
          <p:cNvSpPr txBox="1"/>
          <p:nvPr/>
        </p:nvSpPr>
        <p:spPr>
          <a:xfrm>
            <a:off x="295550" y="881600"/>
            <a:ext cx="5700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21-22</a:t>
            </a:r>
            <a:endParaRPr sz="900"/>
          </a:p>
        </p:txBody>
      </p:sp>
      <p:sp>
        <p:nvSpPr>
          <p:cNvPr id="325" name="Google Shape;325;p54"/>
          <p:cNvSpPr txBox="1"/>
          <p:nvPr/>
        </p:nvSpPr>
        <p:spPr>
          <a:xfrm>
            <a:off x="218450" y="2605275"/>
            <a:ext cx="506700" cy="1584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21-22</a:t>
            </a:r>
            <a:endParaRPr sz="900"/>
          </a:p>
        </p:txBody>
      </p:sp>
      <p:sp>
        <p:nvSpPr>
          <p:cNvPr id="326" name="Google Shape;326;p54"/>
          <p:cNvSpPr txBox="1"/>
          <p:nvPr/>
        </p:nvSpPr>
        <p:spPr>
          <a:xfrm>
            <a:off x="-124850" y="549300"/>
            <a:ext cx="57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27" name="Google Shape;327;p54"/>
          <p:cNvSpPr txBox="1"/>
          <p:nvPr/>
        </p:nvSpPr>
        <p:spPr>
          <a:xfrm>
            <a:off x="919550" y="927850"/>
            <a:ext cx="7242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t>22-23</a:t>
            </a:r>
            <a:endParaRPr sz="900"/>
          </a:p>
        </p:txBody>
      </p:sp>
      <p:sp>
        <p:nvSpPr>
          <p:cNvPr id="328" name="Google Shape;328;p54"/>
          <p:cNvSpPr txBox="1"/>
          <p:nvPr/>
        </p:nvSpPr>
        <p:spPr>
          <a:xfrm>
            <a:off x="1697750" y="927846"/>
            <a:ext cx="5700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t>23-24</a:t>
            </a:r>
            <a:endParaRPr sz="900"/>
          </a:p>
        </p:txBody>
      </p:sp>
      <p:sp>
        <p:nvSpPr>
          <p:cNvPr id="329" name="Google Shape;329;p54"/>
          <p:cNvSpPr txBox="1"/>
          <p:nvPr/>
        </p:nvSpPr>
        <p:spPr>
          <a:xfrm>
            <a:off x="874325" y="2584563"/>
            <a:ext cx="7242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22-23</a:t>
            </a:r>
            <a:endParaRPr sz="1100"/>
          </a:p>
        </p:txBody>
      </p:sp>
      <p:sp>
        <p:nvSpPr>
          <p:cNvPr id="330" name="Google Shape;330;p54"/>
          <p:cNvSpPr txBox="1"/>
          <p:nvPr/>
        </p:nvSpPr>
        <p:spPr>
          <a:xfrm>
            <a:off x="1620650" y="2605281"/>
            <a:ext cx="724200" cy="1584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23-24</a:t>
            </a:r>
            <a:endParaRPr sz="900"/>
          </a:p>
        </p:txBody>
      </p:sp>
      <p:sp>
        <p:nvSpPr>
          <p:cNvPr id="331" name="Google Shape;331;p54"/>
          <p:cNvSpPr txBox="1"/>
          <p:nvPr/>
        </p:nvSpPr>
        <p:spPr>
          <a:xfrm>
            <a:off x="2846400" y="3320800"/>
            <a:ext cx="16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2" name="Google Shape;332;p54"/>
          <p:cNvSpPr txBox="1"/>
          <p:nvPr/>
        </p:nvSpPr>
        <p:spPr>
          <a:xfrm>
            <a:off x="2634175" y="3820175"/>
            <a:ext cx="71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3" name="Google Shape;333;p54"/>
          <p:cNvSpPr txBox="1"/>
          <p:nvPr/>
        </p:nvSpPr>
        <p:spPr>
          <a:xfrm>
            <a:off x="2386800" y="935875"/>
            <a:ext cx="724200" cy="1584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24-25</a:t>
            </a:r>
            <a:endParaRPr sz="900"/>
          </a:p>
        </p:txBody>
      </p:sp>
      <p:sp>
        <p:nvSpPr>
          <p:cNvPr id="334" name="Google Shape;334;p54"/>
          <p:cNvSpPr txBox="1"/>
          <p:nvPr/>
        </p:nvSpPr>
        <p:spPr>
          <a:xfrm>
            <a:off x="3152950" y="881600"/>
            <a:ext cx="10062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25-26</a:t>
            </a:r>
            <a:endParaRPr sz="900"/>
          </a:p>
        </p:txBody>
      </p:sp>
      <p:sp>
        <p:nvSpPr>
          <p:cNvPr id="335" name="Google Shape;335;p54"/>
          <p:cNvSpPr txBox="1"/>
          <p:nvPr/>
        </p:nvSpPr>
        <p:spPr>
          <a:xfrm>
            <a:off x="-1123575" y="1148550"/>
            <a:ext cx="71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6" name="Google Shape;336;p54"/>
          <p:cNvSpPr txBox="1"/>
          <p:nvPr/>
        </p:nvSpPr>
        <p:spPr>
          <a:xfrm>
            <a:off x="4404675" y="915175"/>
            <a:ext cx="9087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26-27</a:t>
            </a:r>
            <a:endParaRPr sz="900"/>
          </a:p>
        </p:txBody>
      </p:sp>
      <p:sp>
        <p:nvSpPr>
          <p:cNvPr id="337" name="Google Shape;337;p54"/>
          <p:cNvSpPr txBox="1"/>
          <p:nvPr/>
        </p:nvSpPr>
        <p:spPr>
          <a:xfrm>
            <a:off x="5610325" y="935875"/>
            <a:ext cx="908700" cy="1584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27-28</a:t>
            </a:r>
            <a:endParaRPr sz="900"/>
          </a:p>
        </p:txBody>
      </p:sp>
      <p:sp>
        <p:nvSpPr>
          <p:cNvPr id="338" name="Google Shape;338;p54"/>
          <p:cNvSpPr txBox="1"/>
          <p:nvPr/>
        </p:nvSpPr>
        <p:spPr>
          <a:xfrm>
            <a:off x="6569475" y="881600"/>
            <a:ext cx="9087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28-29</a:t>
            </a:r>
            <a:endParaRPr sz="900"/>
          </a:p>
        </p:txBody>
      </p:sp>
      <p:sp>
        <p:nvSpPr>
          <p:cNvPr id="339" name="Google Shape;339;p54"/>
          <p:cNvSpPr txBox="1"/>
          <p:nvPr/>
        </p:nvSpPr>
        <p:spPr>
          <a:xfrm>
            <a:off x="6805275" y="881600"/>
            <a:ext cx="71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0" name="Google Shape;340;p54"/>
          <p:cNvSpPr txBox="1"/>
          <p:nvPr/>
        </p:nvSpPr>
        <p:spPr>
          <a:xfrm>
            <a:off x="7728400" y="881600"/>
            <a:ext cx="9087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29-30</a:t>
            </a:r>
            <a:endParaRPr sz="900"/>
          </a:p>
        </p:txBody>
      </p:sp>
      <p:sp>
        <p:nvSpPr>
          <p:cNvPr id="341" name="Google Shape;341;p54"/>
          <p:cNvSpPr txBox="1"/>
          <p:nvPr/>
        </p:nvSpPr>
        <p:spPr>
          <a:xfrm>
            <a:off x="2366975" y="2584563"/>
            <a:ext cx="6492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24-25</a:t>
            </a:r>
            <a:endParaRPr sz="900"/>
          </a:p>
        </p:txBody>
      </p:sp>
      <p:sp>
        <p:nvSpPr>
          <p:cNvPr id="342" name="Google Shape;342;p54"/>
          <p:cNvSpPr txBox="1"/>
          <p:nvPr/>
        </p:nvSpPr>
        <p:spPr>
          <a:xfrm>
            <a:off x="3213200" y="2584563"/>
            <a:ext cx="10062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25-26</a:t>
            </a:r>
            <a:endParaRPr sz="900"/>
          </a:p>
        </p:txBody>
      </p:sp>
      <p:sp>
        <p:nvSpPr>
          <p:cNvPr id="343" name="Google Shape;343;p54"/>
          <p:cNvSpPr txBox="1"/>
          <p:nvPr/>
        </p:nvSpPr>
        <p:spPr>
          <a:xfrm>
            <a:off x="4416425" y="2584563"/>
            <a:ext cx="9087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26-27</a:t>
            </a:r>
            <a:endParaRPr sz="900"/>
          </a:p>
        </p:txBody>
      </p:sp>
      <p:sp>
        <p:nvSpPr>
          <p:cNvPr id="344" name="Google Shape;344;p54"/>
          <p:cNvSpPr txBox="1"/>
          <p:nvPr/>
        </p:nvSpPr>
        <p:spPr>
          <a:xfrm>
            <a:off x="5498475" y="2584563"/>
            <a:ext cx="9087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27-28</a:t>
            </a:r>
            <a:endParaRPr sz="900"/>
          </a:p>
        </p:txBody>
      </p:sp>
      <p:sp>
        <p:nvSpPr>
          <p:cNvPr id="345" name="Google Shape;345;p54"/>
          <p:cNvSpPr txBox="1"/>
          <p:nvPr/>
        </p:nvSpPr>
        <p:spPr>
          <a:xfrm>
            <a:off x="6805275" y="2571744"/>
            <a:ext cx="798300" cy="199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28-29</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5"/>
          <p:cNvSpPr txBox="1"/>
          <p:nvPr>
            <p:ph type="title"/>
          </p:nvPr>
        </p:nvSpPr>
        <p:spPr>
          <a:xfrm>
            <a:off x="303325" y="63125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2700">
                <a:latin typeface="Copse"/>
                <a:ea typeface="Copse"/>
                <a:cs typeface="Copse"/>
                <a:sym typeface="Copse"/>
              </a:rPr>
              <a:t>SSA ELA</a:t>
            </a:r>
            <a:endParaRPr b="1" sz="2700">
              <a:latin typeface="Copse"/>
              <a:ea typeface="Copse"/>
              <a:cs typeface="Copse"/>
              <a:sym typeface="Copse"/>
            </a:endParaRPr>
          </a:p>
        </p:txBody>
      </p:sp>
      <p:pic>
        <p:nvPicPr>
          <p:cNvPr id="351" name="Google Shape;351;p55"/>
          <p:cNvPicPr preferRelativeResize="0"/>
          <p:nvPr/>
        </p:nvPicPr>
        <p:blipFill>
          <a:blip r:embed="rId3">
            <a:alphaModFix/>
          </a:blip>
          <a:stretch>
            <a:fillRect/>
          </a:stretch>
        </p:blipFill>
        <p:spPr>
          <a:xfrm>
            <a:off x="60438" y="503372"/>
            <a:ext cx="9023126" cy="3903544"/>
          </a:xfrm>
          <a:prstGeom prst="rect">
            <a:avLst/>
          </a:prstGeom>
          <a:noFill/>
          <a:ln>
            <a:noFill/>
          </a:ln>
        </p:spPr>
      </p:pic>
      <p:sp>
        <p:nvSpPr>
          <p:cNvPr id="352" name="Google Shape;352;p55"/>
          <p:cNvSpPr/>
          <p:nvPr/>
        </p:nvSpPr>
        <p:spPr>
          <a:xfrm>
            <a:off x="618050" y="1495072"/>
            <a:ext cx="1880100" cy="12129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sz="1300"/>
          </a:p>
        </p:txBody>
      </p:sp>
      <p:sp>
        <p:nvSpPr>
          <p:cNvPr id="353" name="Google Shape;353;p55"/>
          <p:cNvSpPr/>
          <p:nvPr/>
        </p:nvSpPr>
        <p:spPr>
          <a:xfrm>
            <a:off x="471225" y="3016850"/>
            <a:ext cx="2298900" cy="13506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sz="1300"/>
          </a:p>
        </p:txBody>
      </p:sp>
      <p:sp>
        <p:nvSpPr>
          <p:cNvPr id="354" name="Google Shape;354;p55"/>
          <p:cNvSpPr txBox="1"/>
          <p:nvPr/>
        </p:nvSpPr>
        <p:spPr>
          <a:xfrm>
            <a:off x="471225" y="19481"/>
            <a:ext cx="7653300" cy="815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3000">
                <a:solidFill>
                  <a:schemeClr val="lt1"/>
                </a:solidFill>
                <a:latin typeface="Copse"/>
                <a:ea typeface="Copse"/>
                <a:cs typeface="Copse"/>
                <a:sym typeface="Copse"/>
              </a:rPr>
              <a:t>SSA ELA Trajectory </a:t>
            </a:r>
            <a:endParaRPr sz="3000">
              <a:solidFill>
                <a:schemeClr val="lt1"/>
              </a:solidFill>
              <a:latin typeface="Copse"/>
              <a:ea typeface="Copse"/>
              <a:cs typeface="Copse"/>
              <a:sym typeface="Copse"/>
            </a:endParaRPr>
          </a:p>
          <a:p>
            <a:pPr indent="0" lvl="0" marL="0" rtl="0" algn="l">
              <a:spcBef>
                <a:spcPts val="0"/>
              </a:spcBef>
              <a:spcAft>
                <a:spcPts val="0"/>
              </a:spcAft>
              <a:buNone/>
            </a:pPr>
            <a:r>
              <a:t/>
            </a:r>
            <a:endParaRPr/>
          </a:p>
        </p:txBody>
      </p:sp>
      <p:sp>
        <p:nvSpPr>
          <p:cNvPr id="355" name="Google Shape;355;p55"/>
          <p:cNvSpPr txBox="1"/>
          <p:nvPr/>
        </p:nvSpPr>
        <p:spPr>
          <a:xfrm>
            <a:off x="196200" y="1204781"/>
            <a:ext cx="573000" cy="1359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21-22</a:t>
            </a:r>
            <a:endParaRPr sz="1200"/>
          </a:p>
        </p:txBody>
      </p:sp>
      <p:sp>
        <p:nvSpPr>
          <p:cNvPr id="356" name="Google Shape;356;p55"/>
          <p:cNvSpPr txBox="1"/>
          <p:nvPr/>
        </p:nvSpPr>
        <p:spPr>
          <a:xfrm>
            <a:off x="-6539025" y="786056"/>
            <a:ext cx="11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7" name="Google Shape;357;p55"/>
          <p:cNvSpPr txBox="1"/>
          <p:nvPr/>
        </p:nvSpPr>
        <p:spPr>
          <a:xfrm>
            <a:off x="2380875" y="1180256"/>
            <a:ext cx="7053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24-25</a:t>
            </a:r>
            <a:endParaRPr sz="1200"/>
          </a:p>
        </p:txBody>
      </p:sp>
      <p:sp>
        <p:nvSpPr>
          <p:cNvPr id="358" name="Google Shape;358;p55"/>
          <p:cNvSpPr txBox="1"/>
          <p:nvPr/>
        </p:nvSpPr>
        <p:spPr>
          <a:xfrm>
            <a:off x="3255325" y="2838956"/>
            <a:ext cx="969000" cy="1359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25-26</a:t>
            </a:r>
            <a:endParaRPr sz="1200"/>
          </a:p>
        </p:txBody>
      </p:sp>
      <p:sp>
        <p:nvSpPr>
          <p:cNvPr id="359" name="Google Shape;359;p55"/>
          <p:cNvSpPr txBox="1"/>
          <p:nvPr/>
        </p:nvSpPr>
        <p:spPr>
          <a:xfrm>
            <a:off x="910125" y="1204763"/>
            <a:ext cx="6063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22-23</a:t>
            </a:r>
            <a:endParaRPr sz="1200"/>
          </a:p>
        </p:txBody>
      </p:sp>
      <p:sp>
        <p:nvSpPr>
          <p:cNvPr id="360" name="Google Shape;360;p55"/>
          <p:cNvSpPr txBox="1"/>
          <p:nvPr/>
        </p:nvSpPr>
        <p:spPr>
          <a:xfrm>
            <a:off x="2421025" y="2838319"/>
            <a:ext cx="645900" cy="1359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24-25</a:t>
            </a:r>
            <a:endParaRPr sz="1200"/>
          </a:p>
        </p:txBody>
      </p:sp>
      <p:sp>
        <p:nvSpPr>
          <p:cNvPr id="361" name="Google Shape;361;p55"/>
          <p:cNvSpPr txBox="1"/>
          <p:nvPr/>
        </p:nvSpPr>
        <p:spPr>
          <a:xfrm>
            <a:off x="1666750" y="1180256"/>
            <a:ext cx="6459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23-24</a:t>
            </a:r>
            <a:endParaRPr sz="1200"/>
          </a:p>
        </p:txBody>
      </p:sp>
      <p:sp>
        <p:nvSpPr>
          <p:cNvPr id="362" name="Google Shape;362;p55"/>
          <p:cNvSpPr txBox="1"/>
          <p:nvPr/>
        </p:nvSpPr>
        <p:spPr>
          <a:xfrm>
            <a:off x="174625" y="2827331"/>
            <a:ext cx="6063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21-22</a:t>
            </a:r>
            <a:endParaRPr sz="1200"/>
          </a:p>
        </p:txBody>
      </p:sp>
      <p:sp>
        <p:nvSpPr>
          <p:cNvPr id="363" name="Google Shape;363;p55"/>
          <p:cNvSpPr txBox="1"/>
          <p:nvPr/>
        </p:nvSpPr>
        <p:spPr>
          <a:xfrm>
            <a:off x="920700" y="2827331"/>
            <a:ext cx="606300" cy="1359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22-23</a:t>
            </a:r>
            <a:endParaRPr sz="1200"/>
          </a:p>
        </p:txBody>
      </p:sp>
      <p:sp>
        <p:nvSpPr>
          <p:cNvPr id="364" name="Google Shape;364;p55"/>
          <p:cNvSpPr txBox="1"/>
          <p:nvPr/>
        </p:nvSpPr>
        <p:spPr>
          <a:xfrm>
            <a:off x="3255325" y="1180256"/>
            <a:ext cx="9690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25-26</a:t>
            </a:r>
            <a:endParaRPr sz="1200"/>
          </a:p>
        </p:txBody>
      </p:sp>
      <p:sp>
        <p:nvSpPr>
          <p:cNvPr id="365" name="Google Shape;365;p55"/>
          <p:cNvSpPr txBox="1"/>
          <p:nvPr/>
        </p:nvSpPr>
        <p:spPr>
          <a:xfrm>
            <a:off x="4597875" y="1180256"/>
            <a:ext cx="8892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26-27</a:t>
            </a:r>
            <a:endParaRPr sz="1200"/>
          </a:p>
        </p:txBody>
      </p:sp>
      <p:sp>
        <p:nvSpPr>
          <p:cNvPr id="366" name="Google Shape;366;p55"/>
          <p:cNvSpPr txBox="1"/>
          <p:nvPr/>
        </p:nvSpPr>
        <p:spPr>
          <a:xfrm>
            <a:off x="5832725" y="1180256"/>
            <a:ext cx="9690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27-28</a:t>
            </a:r>
            <a:endParaRPr sz="1200"/>
          </a:p>
        </p:txBody>
      </p:sp>
      <p:sp>
        <p:nvSpPr>
          <p:cNvPr id="367" name="Google Shape;367;p55"/>
          <p:cNvSpPr txBox="1"/>
          <p:nvPr/>
        </p:nvSpPr>
        <p:spPr>
          <a:xfrm>
            <a:off x="1666800" y="2833856"/>
            <a:ext cx="606300" cy="1830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23-24</a:t>
            </a:r>
            <a:endParaRPr sz="1200"/>
          </a:p>
        </p:txBody>
      </p:sp>
      <p:sp>
        <p:nvSpPr>
          <p:cNvPr id="368" name="Google Shape;368;p55"/>
          <p:cNvSpPr txBox="1"/>
          <p:nvPr/>
        </p:nvSpPr>
        <p:spPr>
          <a:xfrm>
            <a:off x="4615800" y="2843981"/>
            <a:ext cx="705300" cy="1359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26-27</a:t>
            </a:r>
            <a:endParaRPr sz="1200"/>
          </a:p>
        </p:txBody>
      </p:sp>
      <p:sp>
        <p:nvSpPr>
          <p:cNvPr id="369" name="Google Shape;369;p55"/>
          <p:cNvSpPr txBox="1"/>
          <p:nvPr/>
        </p:nvSpPr>
        <p:spPr>
          <a:xfrm>
            <a:off x="5712575" y="2827331"/>
            <a:ext cx="969000" cy="135900"/>
          </a:xfrm>
          <a:prstGeom prst="rect">
            <a:avLst/>
          </a:prstGeom>
          <a:solidFill>
            <a:srgbClr val="9FC5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27-28</a:t>
            </a:r>
            <a:endParaRPr sz="1200"/>
          </a:p>
        </p:txBody>
      </p:sp>
      <p:sp>
        <p:nvSpPr>
          <p:cNvPr id="370" name="Google Shape;370;p55"/>
          <p:cNvSpPr/>
          <p:nvPr/>
        </p:nvSpPr>
        <p:spPr>
          <a:xfrm>
            <a:off x="5327400" y="2823613"/>
            <a:ext cx="3816600" cy="1809300"/>
          </a:xfrm>
          <a:prstGeom prst="ellipse">
            <a:avLst/>
          </a:prstGeom>
          <a:noFill/>
          <a:ln cap="flat" cmpd="sng" w="19050">
            <a:solidFill>
              <a:srgbClr val="222268"/>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6"/>
          <p:cNvSpPr txBox="1"/>
          <p:nvPr>
            <p:ph type="title"/>
          </p:nvPr>
        </p:nvSpPr>
        <p:spPr>
          <a:xfrm>
            <a:off x="628650" y="107433"/>
            <a:ext cx="7886700" cy="732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3000">
                <a:latin typeface="Copse"/>
                <a:ea typeface="Copse"/>
                <a:cs typeface="Copse"/>
                <a:sym typeface="Copse"/>
              </a:rPr>
              <a:t>SSA </a:t>
            </a:r>
            <a:r>
              <a:rPr b="1" lang="en" sz="3000">
                <a:solidFill>
                  <a:srgbClr val="B6E0FF"/>
                </a:solidFill>
                <a:latin typeface="Copse"/>
                <a:ea typeface="Copse"/>
                <a:cs typeface="Copse"/>
                <a:sym typeface="Copse"/>
              </a:rPr>
              <a:t>Math</a:t>
            </a:r>
            <a:r>
              <a:rPr b="1" lang="en" sz="3000">
                <a:solidFill>
                  <a:schemeClr val="accent5"/>
                </a:solidFill>
                <a:latin typeface="Copse"/>
                <a:ea typeface="Copse"/>
                <a:cs typeface="Copse"/>
                <a:sym typeface="Copse"/>
              </a:rPr>
              <a:t> </a:t>
            </a:r>
            <a:r>
              <a:rPr b="1" lang="en" sz="3000">
                <a:latin typeface="Copse"/>
                <a:ea typeface="Copse"/>
                <a:cs typeface="Copse"/>
                <a:sym typeface="Copse"/>
              </a:rPr>
              <a:t>Assessments</a:t>
            </a:r>
            <a:endParaRPr b="1" sz="3000">
              <a:latin typeface="Copse"/>
              <a:ea typeface="Copse"/>
              <a:cs typeface="Copse"/>
              <a:sym typeface="Copse"/>
            </a:endParaRPr>
          </a:p>
        </p:txBody>
      </p:sp>
      <p:graphicFrame>
        <p:nvGraphicFramePr>
          <p:cNvPr id="376" name="Google Shape;376;p56"/>
          <p:cNvGraphicFramePr/>
          <p:nvPr/>
        </p:nvGraphicFramePr>
        <p:xfrm>
          <a:off x="115037" y="622778"/>
          <a:ext cx="3000000" cy="3000000"/>
        </p:xfrm>
        <a:graphic>
          <a:graphicData uri="http://schemas.openxmlformats.org/drawingml/2006/table">
            <a:tbl>
              <a:tblPr>
                <a:noFill/>
                <a:tableStyleId>{7F380F41-D86E-451F-8511-319A1DF5DBFE}</a:tableStyleId>
              </a:tblPr>
              <a:tblGrid>
                <a:gridCol w="1686350"/>
                <a:gridCol w="2002925"/>
                <a:gridCol w="1962950"/>
                <a:gridCol w="1697150"/>
                <a:gridCol w="1583925"/>
              </a:tblGrid>
              <a:tr h="537425">
                <a:tc>
                  <a:txBody>
                    <a:bodyPr/>
                    <a:lstStyle/>
                    <a:p>
                      <a:pPr indent="0" lvl="0" marL="0" marR="0" rtl="0" algn="ctr">
                        <a:lnSpc>
                          <a:spcPct val="100000"/>
                        </a:lnSpc>
                        <a:spcBef>
                          <a:spcPts val="0"/>
                        </a:spcBef>
                        <a:spcAft>
                          <a:spcPts val="0"/>
                        </a:spcAft>
                        <a:buNone/>
                      </a:pPr>
                      <a:r>
                        <a:rPr b="1" lang="en" sz="1300"/>
                        <a:t>Student Current Grade Level</a:t>
                      </a:r>
                      <a:endParaRPr b="1"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Grade/ Course Requesting to Skip</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used to Qualify</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Format</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Qualifying Criteri</a:t>
                      </a:r>
                      <a:r>
                        <a:rPr b="1" lang="en" sz="1300"/>
                        <a:t>a</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92150">
                <a:tc>
                  <a:txBody>
                    <a:bodyPr/>
                    <a:lstStyle/>
                    <a:p>
                      <a:pPr indent="0" lvl="0" marL="0" marR="0" rtl="0" algn="ctr">
                        <a:lnSpc>
                          <a:spcPct val="100000"/>
                        </a:lnSpc>
                        <a:spcBef>
                          <a:spcPts val="0"/>
                        </a:spcBef>
                        <a:spcAft>
                          <a:spcPts val="0"/>
                        </a:spcAft>
                        <a:buNone/>
                      </a:pPr>
                      <a:r>
                        <a:rPr lang="en" sz="1300"/>
                        <a:t>Kindergarten</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1</a:t>
                      </a:r>
                      <a:r>
                        <a:rPr baseline="30000" i="0" lang="en" sz="1300" u="none" cap="none" strike="noStrike"/>
                        <a:t>st</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1</a:t>
                      </a:r>
                      <a:r>
                        <a:rPr baseline="30000" i="0" lang="en" sz="1300" u="none" cap="none" strike="noStrike"/>
                        <a:t>st</a:t>
                      </a:r>
                      <a:r>
                        <a:rPr i="0" lang="en" sz="1300" u="none" cap="none" strike="noStrike"/>
                        <a:t> Grade NCDPI Summative Math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Individual constructed response tasks, created by NCDPI</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Student receives a 3 (proficient) on each assessment task</a:t>
                      </a:r>
                      <a:r>
                        <a:rPr lang="en" sz="1300"/>
                        <a:t> (will be reviewed by centralized team)</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r>
              <a:tr h="314175">
                <a:tc>
                  <a:txBody>
                    <a:bodyPr/>
                    <a:lstStyle/>
                    <a:p>
                      <a:pPr indent="0" lvl="0" marL="0" marR="0" rtl="0" algn="ctr">
                        <a:lnSpc>
                          <a:spcPct val="100000"/>
                        </a:lnSpc>
                        <a:spcBef>
                          <a:spcPts val="0"/>
                        </a:spcBef>
                        <a:spcAft>
                          <a:spcPts val="0"/>
                        </a:spcAft>
                        <a:buNone/>
                      </a:pPr>
                      <a:r>
                        <a:rPr lang="en" sz="1300"/>
                        <a:t>1st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2</a:t>
                      </a:r>
                      <a:r>
                        <a:rPr baseline="30000" i="0" lang="en" sz="1300" u="none" cap="none" strike="noStrike"/>
                        <a:t>nd</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2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6">
                  <a:txBody>
                    <a:bodyPr/>
                    <a:lstStyle/>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rPr lang="en" sz="1300"/>
                        <a:t>M</a:t>
                      </a:r>
                      <a:r>
                        <a:rPr i="0" lang="en" sz="1300" u="none" cap="none" strike="noStrike"/>
                        <a:t>ultiple choice </a:t>
                      </a:r>
                      <a:r>
                        <a:rPr i="0" lang="en" sz="1300" u="sng" cap="none" strike="noStrike"/>
                        <a:t>and </a:t>
                      </a:r>
                      <a:r>
                        <a:rPr lang="en" sz="1300"/>
                        <a:t>gridded response </a:t>
                      </a:r>
                      <a:r>
                        <a:rPr lang="en" sz="1300"/>
                        <a:t>items </a:t>
                      </a:r>
                      <a:r>
                        <a:rPr i="0" lang="en" sz="1300" u="none" cap="none" strike="noStrike"/>
                        <a:t>with both calculator active and inactive sections. </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6">
                  <a:txBody>
                    <a:bodyPr/>
                    <a:lstStyle/>
                    <a:p>
                      <a:pPr indent="0" lvl="0" marL="0" marR="0" rtl="0" algn="ctr">
                        <a:lnSpc>
                          <a:spcPct val="100000"/>
                        </a:lnSpc>
                        <a:spcBef>
                          <a:spcPts val="0"/>
                        </a:spcBef>
                        <a:spcAft>
                          <a:spcPts val="0"/>
                        </a:spcAft>
                        <a:buClr>
                          <a:srgbClr val="000000"/>
                        </a:buClr>
                        <a:buSzPts val="1300"/>
                        <a:buFont typeface="Arial"/>
                        <a:buNone/>
                      </a:pPr>
                      <a:r>
                        <a:t/>
                      </a:r>
                      <a:endParaRPr i="0" sz="1300" u="sng" cap="none" strike="noStrike"/>
                    </a:p>
                    <a:p>
                      <a:pPr indent="0" lvl="0" marL="0" marR="0" rtl="0" algn="ctr">
                        <a:lnSpc>
                          <a:spcPct val="100000"/>
                        </a:lnSpc>
                        <a:spcBef>
                          <a:spcPts val="0"/>
                        </a:spcBef>
                        <a:spcAft>
                          <a:spcPts val="0"/>
                        </a:spcAft>
                        <a:buClr>
                          <a:srgbClr val="000000"/>
                        </a:buClr>
                        <a:buSzPts val="1300"/>
                        <a:buFont typeface="Arial"/>
                        <a:buNone/>
                      </a:pPr>
                      <a:r>
                        <a:t/>
                      </a:r>
                      <a:endParaRPr i="0" sz="1300" u="sng" cap="none" strike="noStrike"/>
                    </a:p>
                    <a:p>
                      <a:pPr indent="0" lvl="0" marL="0" marR="0" rtl="0" algn="ctr">
                        <a:lnSpc>
                          <a:spcPct val="100000"/>
                        </a:lnSpc>
                        <a:spcBef>
                          <a:spcPts val="0"/>
                        </a:spcBef>
                        <a:spcAft>
                          <a:spcPts val="0"/>
                        </a:spcAft>
                        <a:buClr>
                          <a:srgbClr val="000000"/>
                        </a:buClr>
                        <a:buSzPts val="1300"/>
                        <a:buFont typeface="Arial"/>
                        <a:buNone/>
                      </a:pPr>
                      <a:r>
                        <a:t/>
                      </a:r>
                      <a:endParaRPr i="0" sz="1300" u="sng" cap="none" strike="noStrike"/>
                    </a:p>
                    <a:p>
                      <a:pPr indent="0" lvl="0" marL="0" marR="0" rtl="0" algn="ctr">
                        <a:lnSpc>
                          <a:spcPct val="100000"/>
                        </a:lnSpc>
                        <a:spcBef>
                          <a:spcPts val="0"/>
                        </a:spcBef>
                        <a:spcAft>
                          <a:spcPts val="0"/>
                        </a:spcAft>
                        <a:buClr>
                          <a:srgbClr val="222268"/>
                        </a:buClr>
                        <a:buSzPts val="1300"/>
                        <a:buFont typeface="Arial"/>
                        <a:buNone/>
                      </a:pPr>
                      <a:r>
                        <a:rPr i="0" lang="en" sz="1300" u="sng" cap="none" strike="noStrike"/>
                        <a:t>&gt;</a:t>
                      </a:r>
                      <a:r>
                        <a:rPr i="0" lang="en" sz="1300" u="none" cap="none" strike="noStrike"/>
                        <a:t>80% correct on Acceleration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5000">
                <a:tc>
                  <a:txBody>
                    <a:bodyPr/>
                    <a:lstStyle/>
                    <a:p>
                      <a:pPr indent="0" lvl="0" marL="0" marR="0" rtl="0" algn="ctr">
                        <a:lnSpc>
                          <a:spcPct val="100000"/>
                        </a:lnSpc>
                        <a:spcBef>
                          <a:spcPts val="0"/>
                        </a:spcBef>
                        <a:spcAft>
                          <a:spcPts val="0"/>
                        </a:spcAft>
                        <a:buNone/>
                      </a:pPr>
                      <a:r>
                        <a:rPr lang="en" sz="1300"/>
                        <a:t>2nd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3</a:t>
                      </a:r>
                      <a:r>
                        <a:rPr baseline="30000" i="0" lang="en" sz="1300" u="none" cap="none" strike="noStrike"/>
                        <a:t>rd</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3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vMerge="1"/>
                <a:tc vMerge="1"/>
              </a:tr>
              <a:tr h="333875">
                <a:tc>
                  <a:txBody>
                    <a:bodyPr/>
                    <a:lstStyle/>
                    <a:p>
                      <a:pPr indent="0" lvl="0" marL="0" marR="0" rtl="0" algn="ctr">
                        <a:lnSpc>
                          <a:spcPct val="100000"/>
                        </a:lnSpc>
                        <a:spcBef>
                          <a:spcPts val="0"/>
                        </a:spcBef>
                        <a:spcAft>
                          <a:spcPts val="0"/>
                        </a:spcAft>
                        <a:buNone/>
                      </a:pPr>
                      <a:r>
                        <a:rPr lang="en" sz="1300"/>
                        <a:t>3rd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4</a:t>
                      </a:r>
                      <a:r>
                        <a:rPr baseline="30000" i="0" lang="en" sz="1300" u="none" cap="none" strike="noStrike"/>
                        <a:t>th</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4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303775">
                <a:tc>
                  <a:txBody>
                    <a:bodyPr/>
                    <a:lstStyle/>
                    <a:p>
                      <a:pPr indent="0" lvl="0" marL="0" marR="0" rtl="0" algn="ctr">
                        <a:lnSpc>
                          <a:spcPct val="100000"/>
                        </a:lnSpc>
                        <a:spcBef>
                          <a:spcPts val="0"/>
                        </a:spcBef>
                        <a:spcAft>
                          <a:spcPts val="0"/>
                        </a:spcAft>
                        <a:buNone/>
                      </a:pPr>
                      <a:r>
                        <a:rPr lang="en" sz="1300"/>
                        <a:t>4th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5</a:t>
                      </a:r>
                      <a:r>
                        <a:rPr baseline="30000" i="0" lang="en" sz="1300" u="none" cap="none" strike="noStrike"/>
                        <a:t>th</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5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vMerge="1"/>
                <a:tc vMerge="1"/>
              </a:tr>
              <a:tr h="303775">
                <a:tc>
                  <a:txBody>
                    <a:bodyPr/>
                    <a:lstStyle/>
                    <a:p>
                      <a:pPr indent="0" lvl="0" marL="0" marR="0" rtl="0" algn="ctr">
                        <a:lnSpc>
                          <a:spcPct val="100000"/>
                        </a:lnSpc>
                        <a:spcBef>
                          <a:spcPts val="0"/>
                        </a:spcBef>
                        <a:spcAft>
                          <a:spcPts val="0"/>
                        </a:spcAft>
                        <a:buNone/>
                      </a:pPr>
                      <a:r>
                        <a:rPr lang="en" sz="1300"/>
                        <a:t>5th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6 PLUS Math </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6 PLUS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551075">
                <a:tc>
                  <a:txBody>
                    <a:bodyPr/>
                    <a:lstStyle/>
                    <a:p>
                      <a:pPr indent="0" lvl="0" marL="0" marR="0" rtl="0" algn="ctr">
                        <a:lnSpc>
                          <a:spcPct val="100000"/>
                        </a:lnSpc>
                        <a:spcBef>
                          <a:spcPts val="0"/>
                        </a:spcBef>
                        <a:spcAft>
                          <a:spcPts val="0"/>
                        </a:spcAft>
                        <a:buNone/>
                      </a:pPr>
                      <a:r>
                        <a:rPr lang="en" sz="1200"/>
                        <a:t>6th Grade and </a:t>
                      </a:r>
                      <a:endParaRPr sz="1200"/>
                    </a:p>
                    <a:p>
                      <a:pPr indent="0" lvl="0" marL="0" marR="0" rtl="0" algn="ctr">
                        <a:lnSpc>
                          <a:spcPct val="100000"/>
                        </a:lnSpc>
                        <a:spcBef>
                          <a:spcPts val="0"/>
                        </a:spcBef>
                        <a:spcAft>
                          <a:spcPts val="0"/>
                        </a:spcAft>
                        <a:buNone/>
                      </a:pPr>
                      <a:r>
                        <a:rPr lang="en" sz="1200"/>
                        <a:t>7th Grade</a:t>
                      </a:r>
                      <a:endParaRPr sz="1200"/>
                    </a:p>
                    <a:p>
                      <a:pPr indent="0" lvl="0" marL="0" marR="0" rtl="0" algn="ctr">
                        <a:lnSpc>
                          <a:spcPct val="100000"/>
                        </a:lnSpc>
                        <a:spcBef>
                          <a:spcPts val="0"/>
                        </a:spcBef>
                        <a:spcAft>
                          <a:spcPts val="0"/>
                        </a:spcAft>
                        <a:buNone/>
                      </a:pPr>
                      <a:r>
                        <a:t/>
                      </a:r>
                      <a:endParaRPr sz="1200"/>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200"/>
                        <a:buFont typeface="Times New Roman"/>
                        <a:buNone/>
                      </a:pPr>
                      <a:r>
                        <a:rPr i="0" lang="en" sz="1200" u="none" cap="none" strike="noStrike"/>
                        <a:t>7 PLUS Math</a:t>
                      </a:r>
                      <a:endParaRPr sz="12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200"/>
                        <a:buFont typeface="Times New Roman"/>
                        <a:buNone/>
                      </a:pPr>
                      <a:r>
                        <a:rPr i="0" lang="en" sz="1200" u="none" cap="none" strike="noStrike"/>
                        <a:t>7 PLUS Assessment</a:t>
                      </a:r>
                      <a:endParaRPr sz="12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vMerge="1"/>
                <a:tc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7"/>
          <p:cNvSpPr txBox="1"/>
          <p:nvPr>
            <p:ph type="title"/>
          </p:nvPr>
        </p:nvSpPr>
        <p:spPr>
          <a:xfrm>
            <a:off x="167475" y="4260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SSA Math Trajectory </a:t>
            </a:r>
            <a:endParaRPr sz="3000">
              <a:latin typeface="Copse"/>
              <a:ea typeface="Copse"/>
              <a:cs typeface="Copse"/>
              <a:sym typeface="Copse"/>
            </a:endParaRPr>
          </a:p>
        </p:txBody>
      </p:sp>
      <p:sp>
        <p:nvSpPr>
          <p:cNvPr id="382" name="Google Shape;382;p57"/>
          <p:cNvSpPr txBox="1"/>
          <p:nvPr/>
        </p:nvSpPr>
        <p:spPr>
          <a:xfrm>
            <a:off x="407100" y="955850"/>
            <a:ext cx="8329800" cy="3000000"/>
          </a:xfrm>
          <a:prstGeom prst="rect">
            <a:avLst/>
          </a:prstGeom>
          <a:noFill/>
          <a:ln>
            <a:noFill/>
          </a:ln>
        </p:spPr>
        <p:txBody>
          <a:bodyPr anchorCtr="0" anchor="t" bIns="91425" lIns="91425" spcFirstLastPara="1" rIns="91425" wrap="square" tIns="91425">
            <a:noAutofit/>
          </a:bodyPr>
          <a:lstStyle/>
          <a:p>
            <a:pPr indent="0" lvl="0" marL="457200" rtl="0" algn="l">
              <a:spcBef>
                <a:spcPts val="640"/>
              </a:spcBef>
              <a:spcAft>
                <a:spcPts val="0"/>
              </a:spcAft>
              <a:buNone/>
            </a:pPr>
            <a:r>
              <a:t/>
            </a:r>
            <a:endParaRPr sz="3200">
              <a:solidFill>
                <a:srgbClr val="7C9BA5"/>
              </a:solidFill>
            </a:endParaRPr>
          </a:p>
        </p:txBody>
      </p:sp>
      <p:graphicFrame>
        <p:nvGraphicFramePr>
          <p:cNvPr id="383" name="Google Shape;383;p57"/>
          <p:cNvGraphicFramePr/>
          <p:nvPr/>
        </p:nvGraphicFramePr>
        <p:xfrm>
          <a:off x="595088" y="669231"/>
          <a:ext cx="3000000" cy="3000000"/>
        </p:xfrm>
        <a:graphic>
          <a:graphicData uri="http://schemas.openxmlformats.org/drawingml/2006/table">
            <a:tbl>
              <a:tblPr>
                <a:noFill/>
                <a:tableStyleId>{A0D030C2-2034-45D6-99A2-B942A9B2E9FD}</a:tableStyleId>
              </a:tblPr>
              <a:tblGrid>
                <a:gridCol w="1364925"/>
                <a:gridCol w="1166125"/>
                <a:gridCol w="1360300"/>
                <a:gridCol w="1300150"/>
                <a:gridCol w="1384250"/>
                <a:gridCol w="1207000"/>
              </a:tblGrid>
              <a:tr h="434150">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2021-22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Math Course</a:t>
                      </a:r>
                      <a:endParaRPr b="1" sz="1000">
                        <a:solidFill>
                          <a:srgbClr val="FFFFFF"/>
                        </a:solidFill>
                        <a:latin typeface="Open Sans"/>
                        <a:ea typeface="Open Sans"/>
                        <a:cs typeface="Open Sans"/>
                        <a:sym typeface="Open Sans"/>
                      </a:endParaRPr>
                    </a:p>
                  </a:txBody>
                  <a:tcPr marT="91425" marB="91425" marR="91425" marL="91425">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2022-23</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2023-24</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2024-25</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2025-26</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10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r>
              <a:tr h="627650">
                <a:tc>
                  <a:txBody>
                    <a:bodyPr/>
                    <a:lstStyle/>
                    <a:p>
                      <a:pPr indent="0" lvl="0" marL="0" rtl="0" algn="l">
                        <a:spcBef>
                          <a:spcPts val="0"/>
                        </a:spcBef>
                        <a:spcAft>
                          <a:spcPts val="0"/>
                        </a:spcAft>
                        <a:buNone/>
                      </a:pPr>
                      <a:r>
                        <a:rPr lang="en" sz="1000">
                          <a:latin typeface="Open Sans"/>
                          <a:ea typeface="Open Sans"/>
                          <a:cs typeface="Open Sans"/>
                          <a:sym typeface="Open Sans"/>
                        </a:rPr>
                        <a:t>4th Grade</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5th grade math SSA tests)</a:t>
                      </a:r>
                      <a:endParaRPr sz="1000">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6 Plus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face to face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Or  online</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7 Plus</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705525">
                <a:tc>
                  <a:txBody>
                    <a:bodyPr/>
                    <a:lstStyle/>
                    <a:p>
                      <a:pPr indent="0" lvl="0" marL="0" rtl="0" algn="l">
                        <a:spcBef>
                          <a:spcPts val="0"/>
                        </a:spcBef>
                        <a:spcAft>
                          <a:spcPts val="0"/>
                        </a:spcAft>
                        <a:buNone/>
                      </a:pPr>
                      <a:r>
                        <a:rPr lang="en" sz="1000">
                          <a:latin typeface="Open Sans"/>
                          <a:ea typeface="Open Sans"/>
                          <a:cs typeface="Open Sans"/>
                          <a:sym typeface="Open Sans"/>
                        </a:rPr>
                        <a:t>5th Grade </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the 6+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7 Plus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face to face</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627650">
                <a:tc>
                  <a:txBody>
                    <a:bodyPr/>
                    <a:lstStyle/>
                    <a:p>
                      <a:pPr indent="0" lvl="0" marL="0" rtl="0" algn="l">
                        <a:spcBef>
                          <a:spcPts val="0"/>
                        </a:spcBef>
                        <a:spcAft>
                          <a:spcPts val="0"/>
                        </a:spcAft>
                        <a:buNone/>
                      </a:pPr>
                      <a:r>
                        <a:rPr lang="en" sz="1000">
                          <a:latin typeface="Open Sans"/>
                          <a:ea typeface="Open Sans"/>
                          <a:cs typeface="Open Sans"/>
                          <a:sym typeface="Open Sans"/>
                        </a:rPr>
                        <a:t>Math 6</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7+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(for high school credit)</a:t>
                      </a:r>
                      <a:endParaRPr sz="1000">
                        <a:latin typeface="Open Sans"/>
                        <a:ea typeface="Open Sans"/>
                        <a:cs typeface="Open Sans"/>
                        <a:sym typeface="Open Sans"/>
                      </a:endParaRPr>
                    </a:p>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627650">
                <a:tc>
                  <a:txBody>
                    <a:bodyPr/>
                    <a:lstStyle/>
                    <a:p>
                      <a:pPr indent="0" lvl="0" marL="0" rtl="0" algn="l">
                        <a:spcBef>
                          <a:spcPts val="0"/>
                        </a:spcBef>
                        <a:spcAft>
                          <a:spcPts val="0"/>
                        </a:spcAft>
                        <a:buNone/>
                      </a:pPr>
                      <a:r>
                        <a:rPr lang="en" sz="1000">
                          <a:latin typeface="Open Sans"/>
                          <a:ea typeface="Open Sans"/>
                          <a:cs typeface="Open Sans"/>
                          <a:sym typeface="Open Sans"/>
                        </a:rPr>
                        <a:t>6 Plus</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7+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627650">
                <a:tc>
                  <a:txBody>
                    <a:bodyPr/>
                    <a:lstStyle/>
                    <a:p>
                      <a:pPr indent="0" lvl="0" marL="0" rtl="0" algn="l">
                        <a:spcBef>
                          <a:spcPts val="0"/>
                        </a:spcBef>
                        <a:spcAft>
                          <a:spcPts val="0"/>
                        </a:spcAft>
                        <a:buNone/>
                      </a:pPr>
                      <a:r>
                        <a:rPr lang="en" sz="1000">
                          <a:latin typeface="Open Sans"/>
                          <a:ea typeface="Open Sans"/>
                          <a:cs typeface="Open Sans"/>
                          <a:sym typeface="Open Sans"/>
                        </a:rPr>
                        <a:t>Math 7</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7+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8"/>
          <p:cNvSpPr txBox="1"/>
          <p:nvPr>
            <p:ph type="title"/>
          </p:nvPr>
        </p:nvSpPr>
        <p:spPr>
          <a:xfrm>
            <a:off x="218450" y="10925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Waiver Process</a:t>
            </a:r>
            <a:endParaRPr sz="3000">
              <a:latin typeface="Copse"/>
              <a:ea typeface="Copse"/>
              <a:cs typeface="Copse"/>
              <a:sym typeface="Copse"/>
            </a:endParaRPr>
          </a:p>
        </p:txBody>
      </p:sp>
      <p:sp>
        <p:nvSpPr>
          <p:cNvPr id="389" name="Google Shape;389;p58"/>
          <p:cNvSpPr txBox="1"/>
          <p:nvPr/>
        </p:nvSpPr>
        <p:spPr>
          <a:xfrm>
            <a:off x="407100" y="602100"/>
            <a:ext cx="8329800" cy="27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Open Sans"/>
                <a:ea typeface="Open Sans"/>
                <a:cs typeface="Open Sans"/>
                <a:sym typeface="Open Sans"/>
              </a:rPr>
              <a:t>D</a:t>
            </a:r>
            <a:r>
              <a:rPr b="1" lang="en" sz="2200">
                <a:latin typeface="Open Sans"/>
                <a:ea typeface="Open Sans"/>
                <a:cs typeface="Open Sans"/>
                <a:sym typeface="Open Sans"/>
              </a:rPr>
              <a:t>i</a:t>
            </a:r>
            <a:r>
              <a:rPr b="1" lang="en" sz="2200">
                <a:latin typeface="Open Sans"/>
                <a:ea typeface="Open Sans"/>
                <a:cs typeface="Open Sans"/>
                <a:sym typeface="Open Sans"/>
              </a:rPr>
              <a:t>fferent placement:</a:t>
            </a:r>
            <a:endParaRPr b="1" sz="2200">
              <a:latin typeface="Open Sans"/>
              <a:ea typeface="Open Sans"/>
              <a:cs typeface="Open Sans"/>
              <a:sym typeface="Open Sans"/>
            </a:endParaRPr>
          </a:p>
          <a:p>
            <a:pPr indent="-285750" lvl="0" marL="342900" rtl="0" algn="l">
              <a:spcBef>
                <a:spcPts val="560"/>
              </a:spcBef>
              <a:spcAft>
                <a:spcPts val="0"/>
              </a:spcAft>
              <a:buSzPts val="1900"/>
              <a:buFont typeface="Open Sans"/>
              <a:buChar char="•"/>
            </a:pPr>
            <a:r>
              <a:rPr lang="en" sz="1900">
                <a:latin typeface="Open Sans"/>
                <a:ea typeface="Open Sans"/>
                <a:cs typeface="Open Sans"/>
                <a:sym typeface="Open Sans"/>
              </a:rPr>
              <a:t>Parents can request</a:t>
            </a:r>
            <a:r>
              <a:rPr lang="en" sz="1900">
                <a:latin typeface="Open Sans"/>
                <a:ea typeface="Open Sans"/>
                <a:cs typeface="Open Sans"/>
                <a:sym typeface="Open Sans"/>
              </a:rPr>
              <a:t> a higher or lower placement</a:t>
            </a:r>
            <a:endParaRPr sz="1900">
              <a:latin typeface="Open Sans"/>
              <a:ea typeface="Open Sans"/>
              <a:cs typeface="Open Sans"/>
              <a:sym typeface="Open Sans"/>
            </a:endParaRPr>
          </a:p>
          <a:p>
            <a:pPr indent="-285750" lvl="0" marL="342900" rtl="0" algn="l">
              <a:spcBef>
                <a:spcPts val="560"/>
              </a:spcBef>
              <a:spcAft>
                <a:spcPts val="0"/>
              </a:spcAft>
              <a:buSzPts val="1900"/>
              <a:buFont typeface="Open Sans"/>
              <a:buChar char="•"/>
            </a:pPr>
            <a:r>
              <a:rPr lang="en" sz="1900">
                <a:latin typeface="Open Sans"/>
                <a:ea typeface="Open Sans"/>
                <a:cs typeface="Open Sans"/>
                <a:sym typeface="Open Sans"/>
              </a:rPr>
              <a:t>Process:</a:t>
            </a:r>
            <a:endParaRPr sz="1900">
              <a:solidFill>
                <a:srgbClr val="7C9BA5"/>
              </a:solidFill>
              <a:latin typeface="Open Sans"/>
              <a:ea typeface="Open Sans"/>
              <a:cs typeface="Open Sans"/>
              <a:sym typeface="Open Sans"/>
            </a:endParaRPr>
          </a:p>
          <a:p>
            <a:pPr indent="-254000" lvl="1" marL="742950" rtl="0" algn="l">
              <a:spcBef>
                <a:spcPts val="480"/>
              </a:spcBef>
              <a:spcAft>
                <a:spcPts val="0"/>
              </a:spcAft>
              <a:buClr>
                <a:srgbClr val="000000"/>
              </a:buClr>
              <a:buSzPts val="1900"/>
              <a:buFont typeface="Open Sans"/>
              <a:buChar char="–"/>
            </a:pPr>
            <a:r>
              <a:rPr lang="en" sz="1900">
                <a:latin typeface="Open Sans"/>
                <a:ea typeface="Open Sans"/>
                <a:cs typeface="Open Sans"/>
                <a:sym typeface="Open Sans"/>
              </a:rPr>
              <a:t>Complete </a:t>
            </a:r>
            <a:r>
              <a:rPr lang="en" sz="1900" u="sng">
                <a:solidFill>
                  <a:schemeClr val="hlink"/>
                </a:solidFill>
                <a:latin typeface="Open Sans"/>
                <a:ea typeface="Open Sans"/>
                <a:cs typeface="Open Sans"/>
                <a:sym typeface="Open Sans"/>
                <a:hlinkClick r:id="rId3"/>
              </a:rPr>
              <a:t>the waiver</a:t>
            </a:r>
            <a:r>
              <a:rPr lang="en" sz="1900">
                <a:latin typeface="Open Sans"/>
                <a:ea typeface="Open Sans"/>
                <a:cs typeface="Open Sans"/>
                <a:sym typeface="Open Sans"/>
              </a:rPr>
              <a:t> form and return it to your </a:t>
            </a:r>
            <a:r>
              <a:rPr lang="en" sz="1900" u="sng">
                <a:latin typeface="Open Sans"/>
                <a:ea typeface="Open Sans"/>
                <a:cs typeface="Open Sans"/>
                <a:sym typeface="Open Sans"/>
              </a:rPr>
              <a:t>current</a:t>
            </a:r>
            <a:r>
              <a:rPr lang="en" sz="1900">
                <a:latin typeface="Open Sans"/>
                <a:ea typeface="Open Sans"/>
                <a:cs typeface="Open Sans"/>
                <a:sym typeface="Open Sans"/>
              </a:rPr>
              <a:t> school principal.</a:t>
            </a:r>
            <a:endParaRPr sz="1900">
              <a:latin typeface="Open Sans"/>
              <a:ea typeface="Open Sans"/>
              <a:cs typeface="Open Sans"/>
              <a:sym typeface="Open Sans"/>
            </a:endParaRPr>
          </a:p>
          <a:p>
            <a:pPr indent="-349250" lvl="0" marL="457200" rtl="0" algn="l">
              <a:spcBef>
                <a:spcPts val="480"/>
              </a:spcBef>
              <a:spcAft>
                <a:spcPts val="0"/>
              </a:spcAft>
              <a:buSzPts val="1900"/>
              <a:buFont typeface="Open Sans"/>
              <a:buChar char="•"/>
            </a:pPr>
            <a:r>
              <a:rPr lang="en" sz="1900">
                <a:latin typeface="Open Sans"/>
                <a:ea typeface="Open Sans"/>
                <a:cs typeface="Open Sans"/>
                <a:sym typeface="Open Sans"/>
              </a:rPr>
              <a:t>The principal reviews all waiver requests.</a:t>
            </a:r>
            <a:endParaRPr sz="1900">
              <a:latin typeface="Open Sans"/>
              <a:ea typeface="Open Sans"/>
              <a:cs typeface="Open Sans"/>
              <a:sym typeface="Open Sans"/>
            </a:endParaRPr>
          </a:p>
          <a:p>
            <a:pPr indent="-349250" lvl="0" marL="457200" rtl="0" algn="l">
              <a:spcBef>
                <a:spcPts val="480"/>
              </a:spcBef>
              <a:spcAft>
                <a:spcPts val="0"/>
              </a:spcAft>
              <a:buSzPts val="1900"/>
              <a:buFont typeface="Open Sans"/>
              <a:buChar char="•"/>
            </a:pPr>
            <a:r>
              <a:rPr lang="en" sz="1900">
                <a:latin typeface="Open Sans"/>
                <a:ea typeface="Open Sans"/>
                <a:cs typeface="Open Sans"/>
                <a:sym typeface="Open Sans"/>
              </a:rPr>
              <a:t>For </a:t>
            </a:r>
            <a:r>
              <a:rPr lang="en" sz="1900">
                <a:latin typeface="Open Sans"/>
                <a:ea typeface="Open Sans"/>
                <a:cs typeface="Open Sans"/>
                <a:sym typeface="Open Sans"/>
              </a:rPr>
              <a:t>additional</a:t>
            </a:r>
            <a:r>
              <a:rPr lang="en" sz="1900">
                <a:latin typeface="Open Sans"/>
                <a:ea typeface="Open Sans"/>
                <a:cs typeface="Open Sans"/>
                <a:sym typeface="Open Sans"/>
              </a:rPr>
              <a:t> information please read the </a:t>
            </a:r>
            <a:r>
              <a:rPr lang="en" sz="1900" u="sng">
                <a:solidFill>
                  <a:schemeClr val="hlink"/>
                </a:solidFill>
                <a:latin typeface="Open Sans"/>
                <a:ea typeface="Open Sans"/>
                <a:cs typeface="Open Sans"/>
                <a:sym typeface="Open Sans"/>
                <a:hlinkClick r:id="rId4"/>
              </a:rPr>
              <a:t>Math Placement Guidelines</a:t>
            </a:r>
            <a:endParaRPr sz="1900">
              <a:latin typeface="Open Sans"/>
              <a:ea typeface="Open Sans"/>
              <a:cs typeface="Open Sans"/>
              <a:sym typeface="Open Sans"/>
            </a:endParaRPr>
          </a:p>
          <a:p>
            <a:pPr indent="0" lvl="0" marL="0" rtl="0" algn="l">
              <a:spcBef>
                <a:spcPts val="480"/>
              </a:spcBef>
              <a:spcAft>
                <a:spcPts val="0"/>
              </a:spcAft>
              <a:buNone/>
            </a:pPr>
            <a:r>
              <a:rPr lang="en" sz="1900">
                <a:latin typeface="Open Sans"/>
                <a:ea typeface="Open Sans"/>
                <a:cs typeface="Open Sans"/>
                <a:sym typeface="Open Sans"/>
              </a:rPr>
              <a:t>Please direct additional questions about math placement to the school counselor. </a:t>
            </a:r>
            <a:endParaRPr sz="500">
              <a:latin typeface="Open Sans"/>
              <a:ea typeface="Open Sans"/>
              <a:cs typeface="Open Sans"/>
              <a:sym typeface="Open Sans"/>
            </a:endParaRPr>
          </a:p>
          <a:p>
            <a:pPr indent="0" lvl="0" marL="0" rtl="0" algn="l">
              <a:spcBef>
                <a:spcPts val="320"/>
              </a:spcBef>
              <a:spcAft>
                <a:spcPts val="0"/>
              </a:spcAft>
              <a:buClr>
                <a:srgbClr val="FF0000"/>
              </a:buClr>
              <a:buSzPts val="3200"/>
              <a:buFont typeface="Arial"/>
              <a:buNone/>
            </a:pPr>
            <a:r>
              <a:rPr b="1" i="1" lang="en" sz="1600">
                <a:solidFill>
                  <a:srgbClr val="00AFDB"/>
                </a:solidFill>
                <a:latin typeface="Open Sans"/>
                <a:ea typeface="Open Sans"/>
                <a:cs typeface="Open Sans"/>
                <a:sym typeface="Open Sans"/>
              </a:rPr>
              <a:t>**Waivers cannot be submitted to SKIP courses. In order to SKIP courses, students must go through the Single Subject Acceleration (SSA) process.**</a:t>
            </a:r>
            <a:endParaRPr sz="3200">
              <a:solidFill>
                <a:srgbClr val="00AFDB"/>
              </a:solidFill>
              <a:latin typeface="Open Sans"/>
              <a:ea typeface="Open Sans"/>
              <a:cs typeface="Open Sans"/>
              <a:sym typeface="Open Sans"/>
            </a:endParaRPr>
          </a:p>
          <a:p>
            <a:pPr indent="0" lvl="0" marL="457200" rtl="0" algn="l">
              <a:spcBef>
                <a:spcPts val="640"/>
              </a:spcBef>
              <a:spcAft>
                <a:spcPts val="0"/>
              </a:spcAft>
              <a:buNone/>
            </a:pPr>
            <a:r>
              <a:t/>
            </a:r>
            <a:endParaRPr sz="3200">
              <a:solidFill>
                <a:srgbClr val="7C9BA5"/>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9"/>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a:latin typeface="Copse"/>
                <a:ea typeface="Copse"/>
                <a:cs typeface="Copse"/>
                <a:sym typeface="Copse"/>
              </a:rPr>
              <a:t>SSA </a:t>
            </a:r>
            <a:r>
              <a:rPr lang="en">
                <a:latin typeface="Copse"/>
                <a:ea typeface="Copse"/>
                <a:cs typeface="Copse"/>
                <a:sym typeface="Copse"/>
              </a:rPr>
              <a:t>Data</a:t>
            </a:r>
            <a:r>
              <a:rPr lang="en">
                <a:latin typeface="Copse"/>
                <a:ea typeface="Copse"/>
                <a:cs typeface="Copse"/>
                <a:sym typeface="Copse"/>
              </a:rPr>
              <a:t> of Students Tested in Math</a:t>
            </a:r>
            <a:endParaRPr>
              <a:latin typeface="Copse"/>
              <a:ea typeface="Copse"/>
              <a:cs typeface="Copse"/>
              <a:sym typeface="Copse"/>
            </a:endParaRPr>
          </a:p>
        </p:txBody>
      </p:sp>
      <p:pic>
        <p:nvPicPr>
          <p:cNvPr id="395" name="Google Shape;395;p59"/>
          <p:cNvPicPr preferRelativeResize="0"/>
          <p:nvPr/>
        </p:nvPicPr>
        <p:blipFill>
          <a:blip r:embed="rId3">
            <a:alphaModFix/>
          </a:blip>
          <a:stretch>
            <a:fillRect/>
          </a:stretch>
        </p:blipFill>
        <p:spPr>
          <a:xfrm>
            <a:off x="254950" y="1837037"/>
            <a:ext cx="8801100" cy="2638425"/>
          </a:xfrm>
          <a:prstGeom prst="rect">
            <a:avLst/>
          </a:prstGeom>
          <a:noFill/>
          <a:ln>
            <a:noFill/>
          </a:ln>
        </p:spPr>
      </p:pic>
      <p:sp>
        <p:nvSpPr>
          <p:cNvPr id="396" name="Google Shape;396;p59"/>
          <p:cNvSpPr txBox="1"/>
          <p:nvPr/>
        </p:nvSpPr>
        <p:spPr>
          <a:xfrm>
            <a:off x="2321225" y="2571750"/>
            <a:ext cx="1252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pse"/>
                <a:ea typeface="Copse"/>
                <a:cs typeface="Copse"/>
                <a:sym typeface="Copse"/>
              </a:rPr>
              <a:t>Qualifies for SSA</a:t>
            </a:r>
            <a:endParaRPr sz="1800">
              <a:latin typeface="Copse"/>
              <a:ea typeface="Copse"/>
              <a:cs typeface="Copse"/>
              <a:sym typeface="Cops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0"/>
          <p:cNvSpPr txBox="1"/>
          <p:nvPr>
            <p:ph type="title"/>
          </p:nvPr>
        </p:nvSpPr>
        <p:spPr>
          <a:xfrm>
            <a:off x="130625" y="-102872"/>
            <a:ext cx="8229600" cy="8574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SSA Results</a:t>
            </a:r>
            <a:endParaRPr sz="3000">
              <a:latin typeface="Copse"/>
              <a:ea typeface="Copse"/>
              <a:cs typeface="Copse"/>
              <a:sym typeface="Copse"/>
            </a:endParaRPr>
          </a:p>
        </p:txBody>
      </p:sp>
      <p:sp>
        <p:nvSpPr>
          <p:cNvPr id="402" name="Google Shape;402;p60"/>
          <p:cNvSpPr txBox="1"/>
          <p:nvPr/>
        </p:nvSpPr>
        <p:spPr>
          <a:xfrm>
            <a:off x="478050" y="754533"/>
            <a:ext cx="8593800" cy="2814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400">
              <a:latin typeface="Open Sans"/>
              <a:ea typeface="Open Sans"/>
              <a:cs typeface="Open Sans"/>
              <a:sym typeface="Open Sans"/>
            </a:endParaRPr>
          </a:p>
          <a:p>
            <a:pPr indent="0" lvl="0" marL="457200" rtl="0" algn="l">
              <a:spcBef>
                <a:spcPts val="0"/>
              </a:spcBef>
              <a:spcAft>
                <a:spcPts val="0"/>
              </a:spcAft>
              <a:buNone/>
            </a:pPr>
            <a:r>
              <a:t/>
            </a:r>
            <a:endParaRPr sz="2400">
              <a:latin typeface="Open Sans"/>
              <a:ea typeface="Open Sans"/>
              <a:cs typeface="Open Sans"/>
              <a:sym typeface="Open Sans"/>
            </a:endParaRPr>
          </a:p>
          <a:p>
            <a:pPr indent="-381000" lvl="0" marL="457200" rtl="0" algn="l">
              <a:spcBef>
                <a:spcPts val="0"/>
              </a:spcBef>
              <a:spcAft>
                <a:spcPts val="0"/>
              </a:spcAft>
              <a:buSzPts val="2400"/>
              <a:buFont typeface="Open Sans"/>
              <a:buChar char="●"/>
            </a:pPr>
            <a:r>
              <a:rPr lang="en" sz="2400">
                <a:latin typeface="Open Sans"/>
                <a:ea typeface="Open Sans"/>
                <a:cs typeface="Open Sans"/>
                <a:sym typeface="Open Sans"/>
              </a:rPr>
              <a:t>SSA contact will communicate results</a:t>
            </a:r>
            <a:endParaRPr sz="2400">
              <a:latin typeface="Open Sans"/>
              <a:ea typeface="Open Sans"/>
              <a:cs typeface="Open Sans"/>
              <a:sym typeface="Open Sans"/>
            </a:endParaRPr>
          </a:p>
          <a:p>
            <a:pPr indent="0" lvl="0" marL="914400" rtl="0" algn="l">
              <a:spcBef>
                <a:spcPts val="0"/>
              </a:spcBef>
              <a:spcAft>
                <a:spcPts val="0"/>
              </a:spcAft>
              <a:buNone/>
            </a:pPr>
            <a:r>
              <a:t/>
            </a:r>
            <a:endParaRPr sz="2400">
              <a:latin typeface="Open Sans"/>
              <a:ea typeface="Open Sans"/>
              <a:cs typeface="Open Sans"/>
              <a:sym typeface="Open Sans"/>
            </a:endParaRPr>
          </a:p>
          <a:p>
            <a:pPr indent="-381000" lvl="0" marL="457200" rtl="0" algn="l">
              <a:spcBef>
                <a:spcPts val="0"/>
              </a:spcBef>
              <a:spcAft>
                <a:spcPts val="0"/>
              </a:spcAft>
              <a:buSzPts val="2400"/>
              <a:buFont typeface="Open Sans"/>
              <a:buChar char="●"/>
            </a:pPr>
            <a:r>
              <a:rPr lang="en" sz="2400">
                <a:latin typeface="Open Sans"/>
                <a:ea typeface="Open Sans"/>
                <a:cs typeface="Open Sans"/>
                <a:sym typeface="Open Sans"/>
              </a:rPr>
              <a:t>SSA services </a:t>
            </a:r>
            <a:r>
              <a:rPr b="1" lang="en" sz="2400">
                <a:latin typeface="Open Sans"/>
                <a:ea typeface="Open Sans"/>
                <a:cs typeface="Open Sans"/>
                <a:sym typeface="Open Sans"/>
              </a:rPr>
              <a:t>will not</a:t>
            </a:r>
            <a:r>
              <a:rPr lang="en" sz="2400">
                <a:latin typeface="Open Sans"/>
                <a:ea typeface="Open Sans"/>
                <a:cs typeface="Open Sans"/>
                <a:sym typeface="Open Sans"/>
              </a:rPr>
              <a:t> take place until the </a:t>
            </a:r>
            <a:r>
              <a:rPr b="1" lang="en" sz="2400">
                <a:latin typeface="Open Sans"/>
                <a:ea typeface="Open Sans"/>
                <a:cs typeface="Open Sans"/>
                <a:sym typeface="Open Sans"/>
              </a:rPr>
              <a:t>next school year</a:t>
            </a:r>
            <a:endParaRPr b="1" sz="2400">
              <a:latin typeface="Open Sans"/>
              <a:ea typeface="Open Sans"/>
              <a:cs typeface="Open Sans"/>
              <a:sym typeface="Open Sans"/>
            </a:endParaRPr>
          </a:p>
          <a:p>
            <a:pPr indent="0" lvl="0" marL="457200" rtl="0" algn="l">
              <a:spcBef>
                <a:spcPts val="0"/>
              </a:spcBef>
              <a:spcAft>
                <a:spcPts val="0"/>
              </a:spcAft>
              <a:buNone/>
            </a:pPr>
            <a:r>
              <a:t/>
            </a:r>
            <a:endParaRPr sz="30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1"/>
          <p:cNvSpPr txBox="1"/>
          <p:nvPr>
            <p:ph idx="1" type="body"/>
          </p:nvPr>
        </p:nvSpPr>
        <p:spPr>
          <a:xfrm>
            <a:off x="354150" y="817950"/>
            <a:ext cx="8435700" cy="3507600"/>
          </a:xfrm>
          <a:prstGeom prst="rect">
            <a:avLst/>
          </a:prstGeom>
        </p:spPr>
        <p:txBody>
          <a:bodyPr anchorCtr="0" anchor="t" bIns="17150" lIns="34300" spcFirstLastPara="1" rIns="34300" wrap="square" tIns="17150">
            <a:normAutofit/>
          </a:bodyPr>
          <a:lstStyle/>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Consider your child’s social and emotional maturity.</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Your child may be taking classes with peers who may be older.</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Consider your child’s organizational skills and ability to focus.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Can your child begin or complete projects by themselves?</a:t>
            </a:r>
            <a:endParaRPr sz="1600">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p:txBody>
      </p:sp>
      <p:sp>
        <p:nvSpPr>
          <p:cNvPr id="408" name="Google Shape;408;p61"/>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Is my child a good candidate for SSA?</a:t>
            </a:r>
            <a:endParaRPr sz="3000">
              <a:latin typeface="Copse"/>
              <a:ea typeface="Copse"/>
              <a:cs typeface="Copse"/>
              <a:sym typeface="Cops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2"/>
          <p:cNvSpPr txBox="1"/>
          <p:nvPr>
            <p:ph idx="1" type="body"/>
          </p:nvPr>
        </p:nvSpPr>
        <p:spPr>
          <a:xfrm>
            <a:off x="180400" y="760025"/>
            <a:ext cx="8435700" cy="3507600"/>
          </a:xfrm>
          <a:prstGeom prst="rect">
            <a:avLst/>
          </a:prstGeom>
        </p:spPr>
        <p:txBody>
          <a:bodyPr anchorCtr="0" anchor="t" bIns="17150" lIns="34300" spcFirstLastPara="1" rIns="34300" wrap="square" tIns="17150">
            <a:noAutofit/>
          </a:bodyPr>
          <a:lstStyle/>
          <a:p>
            <a:pPr indent="0" lvl="0" marL="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Your child will be skipping an entire year’s worth of content and background knowledge.</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rPr lang="en" sz="1600">
                <a:solidFill>
                  <a:srgbClr val="000000"/>
                </a:solidFill>
                <a:latin typeface="Open Sans"/>
                <a:ea typeface="Open Sans"/>
                <a:cs typeface="Open Sans"/>
                <a:sym typeface="Open Sans"/>
              </a:rPr>
              <a:t>The AIG teacher and homeroom teachers are not responsible for covering any content your child skipped as a result of receiving SSA services.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If your child qualifies for SSA in math or ELA in elementary or middle school, some courses take place online. During the school day, students participate independently in these online courses.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SSA may result in a different class schedule. To accommodate your child's academic needs, the school may assign your child a nontraditional schedule. The final decision about scheduling will be made by the principal at each school.</a:t>
            </a:r>
            <a:endParaRPr sz="1600">
              <a:solidFill>
                <a:srgbClr val="000000"/>
              </a:solidFill>
              <a:latin typeface="Open Sans"/>
              <a:ea typeface="Open Sans"/>
              <a:cs typeface="Open Sans"/>
              <a:sym typeface="Open Sans"/>
            </a:endParaRPr>
          </a:p>
        </p:txBody>
      </p:sp>
      <p:sp>
        <p:nvSpPr>
          <p:cNvPr id="414" name="Google Shape;414;p62"/>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Is my child a good candidate for SSA?</a:t>
            </a:r>
            <a:endParaRPr sz="3000">
              <a:latin typeface="Copse"/>
              <a:ea typeface="Copse"/>
              <a:cs typeface="Copse"/>
              <a:sym typeface="Cops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3"/>
          <p:cNvSpPr txBox="1"/>
          <p:nvPr>
            <p:ph idx="1" type="body"/>
          </p:nvPr>
        </p:nvSpPr>
        <p:spPr>
          <a:xfrm>
            <a:off x="479050" y="629575"/>
            <a:ext cx="8320500" cy="3812400"/>
          </a:xfrm>
          <a:prstGeom prst="rect">
            <a:avLst/>
          </a:prstGeom>
        </p:spPr>
        <p:txBody>
          <a:bodyPr anchorCtr="0" anchor="t" bIns="17150" lIns="34300" spcFirstLastPara="1" rIns="34300" wrap="square" tIns="17150">
            <a:noAutofit/>
          </a:bodyPr>
          <a:lstStyle/>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Have I had conversations about the need for skipping a whole grade </a:t>
            </a:r>
            <a:r>
              <a:rPr lang="en" sz="1800">
                <a:latin typeface="Open Sans"/>
                <a:ea typeface="Open Sans"/>
                <a:cs typeface="Open Sans"/>
                <a:sym typeface="Open Sans"/>
              </a:rPr>
              <a:t>level</a:t>
            </a:r>
            <a:r>
              <a:rPr lang="en" sz="1800">
                <a:latin typeface="Open Sans"/>
                <a:ea typeface="Open Sans"/>
                <a:cs typeface="Open Sans"/>
                <a:sym typeface="Open Sans"/>
              </a:rPr>
              <a:t> content with my child’s teacher?</a:t>
            </a:r>
            <a:endParaRPr sz="1800">
              <a:latin typeface="Open Sans"/>
              <a:ea typeface="Open Sans"/>
              <a:cs typeface="Open Sans"/>
              <a:sym typeface="Open Sans"/>
            </a:endParaRPr>
          </a:p>
          <a:p>
            <a:pPr indent="0" lvl="0" marL="457200" rtl="0" algn="l">
              <a:spcBef>
                <a:spcPts val="800"/>
              </a:spcBef>
              <a:spcAft>
                <a:spcPts val="0"/>
              </a:spcAft>
              <a:buNone/>
            </a:pPr>
            <a:r>
              <a:t/>
            </a:r>
            <a:endParaRPr sz="1800">
              <a:latin typeface="Open Sans"/>
              <a:ea typeface="Open Sans"/>
              <a:cs typeface="Open Sans"/>
              <a:sym typeface="Open Sans"/>
            </a:endParaRPr>
          </a:p>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How is my child currently performing in the subject area where I might request acceleration?</a:t>
            </a:r>
            <a:endParaRPr sz="1800">
              <a:latin typeface="Open Sans"/>
              <a:ea typeface="Open Sans"/>
              <a:cs typeface="Open Sans"/>
              <a:sym typeface="Open Sans"/>
            </a:endParaRPr>
          </a:p>
          <a:p>
            <a:pPr indent="0" lvl="0" marL="457200" rtl="0" algn="l">
              <a:spcBef>
                <a:spcPts val="800"/>
              </a:spcBef>
              <a:spcAft>
                <a:spcPts val="0"/>
              </a:spcAft>
              <a:buNone/>
            </a:pPr>
            <a:r>
              <a:t/>
            </a:r>
            <a:endParaRPr sz="1800">
              <a:latin typeface="Open Sans"/>
              <a:ea typeface="Open Sans"/>
              <a:cs typeface="Open Sans"/>
              <a:sym typeface="Open Sans"/>
            </a:endParaRPr>
          </a:p>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Have I considered what SSA might look like and mean for my child in future grades?</a:t>
            </a:r>
            <a:endParaRPr sz="1800">
              <a:latin typeface="Open Sans"/>
              <a:ea typeface="Open Sans"/>
              <a:cs typeface="Open Sans"/>
              <a:sym typeface="Open Sans"/>
            </a:endParaRPr>
          </a:p>
          <a:p>
            <a:pPr indent="0" lvl="0" marL="457200" rtl="0" algn="l">
              <a:spcBef>
                <a:spcPts val="800"/>
              </a:spcBef>
              <a:spcAft>
                <a:spcPts val="0"/>
              </a:spcAft>
              <a:buNone/>
            </a:pPr>
            <a:r>
              <a:t/>
            </a:r>
            <a:endParaRPr sz="1800">
              <a:latin typeface="Open Sans"/>
              <a:ea typeface="Open Sans"/>
              <a:cs typeface="Open Sans"/>
              <a:sym typeface="Open Sans"/>
            </a:endParaRPr>
          </a:p>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Do all conversations and data indicate that my child has a need for skipping a year’s worth of content in order to receive </a:t>
            </a:r>
            <a:r>
              <a:rPr lang="en" sz="1800">
                <a:solidFill>
                  <a:srgbClr val="3C4043"/>
                </a:solidFill>
                <a:highlight>
                  <a:srgbClr val="FFFFFF"/>
                </a:highlight>
                <a:latin typeface="Open Sans"/>
                <a:ea typeface="Open Sans"/>
                <a:cs typeface="Open Sans"/>
                <a:sym typeface="Open Sans"/>
              </a:rPr>
              <a:t>access to rigorous curriculum or challenging curriculum</a:t>
            </a:r>
            <a:r>
              <a:rPr lang="en" sz="1800">
                <a:latin typeface="Open Sans"/>
                <a:ea typeface="Open Sans"/>
                <a:cs typeface="Open Sans"/>
                <a:sym typeface="Open Sans"/>
              </a:rPr>
              <a:t>?</a:t>
            </a:r>
            <a:endParaRPr sz="1800">
              <a:latin typeface="Open Sans"/>
              <a:ea typeface="Open Sans"/>
              <a:cs typeface="Open Sans"/>
              <a:sym typeface="Open Sans"/>
            </a:endParaRPr>
          </a:p>
          <a:p>
            <a:pPr indent="0" lvl="0" marL="0" rtl="0" algn="l">
              <a:spcBef>
                <a:spcPts val="800"/>
              </a:spcBef>
              <a:spcAft>
                <a:spcPts val="0"/>
              </a:spcAft>
              <a:buNone/>
            </a:pPr>
            <a:r>
              <a:t/>
            </a:r>
            <a:endParaRPr>
              <a:latin typeface="Open Sans"/>
              <a:ea typeface="Open Sans"/>
              <a:cs typeface="Open Sans"/>
              <a:sym typeface="Open Sans"/>
            </a:endParaRPr>
          </a:p>
        </p:txBody>
      </p:sp>
      <p:sp>
        <p:nvSpPr>
          <p:cNvPr id="420" name="Google Shape;420;p63"/>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Parent Reflec</a:t>
            </a:r>
            <a:r>
              <a:rPr lang="en" sz="3000">
                <a:latin typeface="Copse"/>
                <a:ea typeface="Copse"/>
                <a:cs typeface="Copse"/>
                <a:sym typeface="Copse"/>
              </a:rPr>
              <a:t>tion</a:t>
            </a:r>
            <a:endParaRPr sz="3000">
              <a:latin typeface="Copse"/>
              <a:ea typeface="Copse"/>
              <a:cs typeface="Copse"/>
              <a:sym typeface="Cops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6"/>
          <p:cNvSpPr txBox="1"/>
          <p:nvPr>
            <p:ph type="title"/>
          </p:nvPr>
        </p:nvSpPr>
        <p:spPr>
          <a:xfrm>
            <a:off x="128025" y="-9"/>
            <a:ext cx="8229600" cy="857400"/>
          </a:xfrm>
          <a:prstGeom prst="rect">
            <a:avLst/>
          </a:prstGeom>
        </p:spPr>
        <p:txBody>
          <a:bodyPr anchorCtr="0" anchor="ctr" bIns="17150" lIns="34300" spcFirstLastPara="1" rIns="34300" wrap="square" tIns="17150">
            <a:noAutofit/>
          </a:bodyPr>
          <a:lstStyle/>
          <a:p>
            <a:pPr indent="0" lvl="0" marL="0" rtl="0" algn="l">
              <a:lnSpc>
                <a:spcPct val="100000"/>
              </a:lnSpc>
              <a:spcBef>
                <a:spcPts val="0"/>
              </a:spcBef>
              <a:spcAft>
                <a:spcPts val="0"/>
              </a:spcAft>
              <a:buNone/>
            </a:pPr>
            <a:r>
              <a:rPr lang="en" sz="3000">
                <a:solidFill>
                  <a:srgbClr val="FFFFFF"/>
                </a:solidFill>
                <a:latin typeface="Open Sans"/>
                <a:ea typeface="Open Sans"/>
                <a:cs typeface="Open Sans"/>
                <a:sym typeface="Open Sans"/>
              </a:rPr>
              <a:t>What is Single Subject Acceleration (SSA)?</a:t>
            </a:r>
            <a:endParaRPr sz="3000">
              <a:solidFill>
                <a:srgbClr val="FFFFFF"/>
              </a:solidFill>
              <a:latin typeface="Copse"/>
              <a:ea typeface="Copse"/>
              <a:cs typeface="Copse"/>
              <a:sym typeface="Copse"/>
            </a:endParaRPr>
          </a:p>
        </p:txBody>
      </p:sp>
      <p:sp>
        <p:nvSpPr>
          <p:cNvPr id="236" name="Google Shape;236;p46"/>
          <p:cNvSpPr txBox="1"/>
          <p:nvPr/>
        </p:nvSpPr>
        <p:spPr>
          <a:xfrm>
            <a:off x="499500" y="927775"/>
            <a:ext cx="8145000" cy="29979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2400">
              <a:latin typeface="Open Sans"/>
              <a:ea typeface="Open Sans"/>
              <a:cs typeface="Open Sans"/>
              <a:sym typeface="Open Sans"/>
            </a:endParaRPr>
          </a:p>
          <a:p>
            <a:pPr indent="0" lvl="0" marL="0" marR="0" rtl="0" algn="l">
              <a:spcBef>
                <a:spcPts val="0"/>
              </a:spcBef>
              <a:spcAft>
                <a:spcPts val="0"/>
              </a:spcAft>
              <a:buNone/>
            </a:pPr>
            <a:r>
              <a:rPr lang="en" sz="2400">
                <a:latin typeface="Open Sans"/>
                <a:ea typeface="Open Sans"/>
                <a:cs typeface="Open Sans"/>
                <a:sym typeface="Open Sans"/>
              </a:rPr>
              <a:t>Single Subject Acceleration (SSA) is the practice of placing a student in a higher-grade level in one subject area. This type of acceleration is for the purpose of providing access to appropriately challenging learning opportunities in either math or English Language Arts. </a:t>
            </a:r>
            <a:endParaRPr sz="2400">
              <a:latin typeface="Open Sans"/>
              <a:ea typeface="Open Sans"/>
              <a:cs typeface="Open Sans"/>
              <a:sym typeface="Open Sans"/>
            </a:endParaRPr>
          </a:p>
          <a:p>
            <a:pPr indent="0" lvl="0" marL="457200" rtl="0" algn="l">
              <a:spcBef>
                <a:spcPts val="0"/>
              </a:spcBef>
              <a:spcAft>
                <a:spcPts val="0"/>
              </a:spcAft>
              <a:buNone/>
            </a:pPr>
            <a:r>
              <a:t/>
            </a:r>
            <a:endParaRPr sz="24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4"/>
          <p:cNvSpPr txBox="1"/>
          <p:nvPr>
            <p:ph idx="1" type="body"/>
          </p:nvPr>
        </p:nvSpPr>
        <p:spPr>
          <a:xfrm>
            <a:off x="628650" y="1077776"/>
            <a:ext cx="7886700" cy="3299100"/>
          </a:xfrm>
          <a:prstGeom prst="rect">
            <a:avLst/>
          </a:prstGeom>
        </p:spPr>
        <p:txBody>
          <a:bodyPr anchorCtr="0" anchor="t" bIns="17150" lIns="34300" spcFirstLastPara="1" rIns="34300" wrap="square" tIns="17150">
            <a:noAutofit/>
          </a:bodyPr>
          <a:lstStyle/>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Single Subject Acceleration is for Wake County Public Schools students in Kindergarten through 7 grade.</a:t>
            </a:r>
            <a:endParaRPr sz="2000">
              <a:latin typeface="Open Sans"/>
              <a:ea typeface="Open Sans"/>
              <a:cs typeface="Open Sans"/>
              <a:sym typeface="Open Sans"/>
            </a:endParaRPr>
          </a:p>
          <a:p>
            <a:pPr indent="-355600" lvl="1" marL="914400" rtl="0" algn="l">
              <a:spcBef>
                <a:spcPts val="0"/>
              </a:spcBef>
              <a:spcAft>
                <a:spcPts val="0"/>
              </a:spcAft>
              <a:buSzPts val="2000"/>
              <a:buFont typeface="Open Sans"/>
              <a:buChar char="•"/>
            </a:pPr>
            <a:r>
              <a:rPr lang="en" sz="2000">
                <a:latin typeface="Open Sans"/>
                <a:ea typeface="Open Sans"/>
                <a:cs typeface="Open Sans"/>
                <a:sym typeface="Open Sans"/>
              </a:rPr>
              <a:t>A student is not allowed to skip Math 1 </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Complete the test request form by the end of the test request window assigned to your child’s school.</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Students can test in one subject area only (reading or math)</a:t>
            </a:r>
            <a:endParaRPr sz="2000">
              <a:latin typeface="Open Sans"/>
              <a:ea typeface="Open Sans"/>
              <a:cs typeface="Open Sans"/>
              <a:sym typeface="Open Sans"/>
            </a:endParaRPr>
          </a:p>
          <a:p>
            <a:pPr indent="0" lvl="0" marL="457200" rtl="0" algn="l">
              <a:spcBef>
                <a:spcPts val="800"/>
              </a:spcBef>
              <a:spcAft>
                <a:spcPts val="0"/>
              </a:spcAft>
              <a:buNone/>
            </a:pPr>
            <a:r>
              <a:t/>
            </a:r>
            <a:endParaRPr/>
          </a:p>
        </p:txBody>
      </p:sp>
      <p:sp>
        <p:nvSpPr>
          <p:cNvPr id="426" name="Google Shape;426;p64"/>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Summary </a:t>
            </a:r>
            <a:endParaRPr sz="3000">
              <a:latin typeface="Copse"/>
              <a:ea typeface="Copse"/>
              <a:cs typeface="Copse"/>
              <a:sym typeface="Cops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5"/>
          <p:cNvSpPr txBox="1"/>
          <p:nvPr>
            <p:ph idx="1" type="body"/>
          </p:nvPr>
        </p:nvSpPr>
        <p:spPr>
          <a:xfrm>
            <a:off x="628650" y="869212"/>
            <a:ext cx="7886700" cy="3507600"/>
          </a:xfrm>
          <a:prstGeom prst="rect">
            <a:avLst/>
          </a:prstGeom>
        </p:spPr>
        <p:txBody>
          <a:bodyPr anchorCtr="0" anchor="t" bIns="17150" lIns="34300" spcFirstLastPara="1" rIns="34300" wrap="square" tIns="17150">
            <a:noAutofit/>
          </a:bodyPr>
          <a:lstStyle/>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The 2nd grade-7th grade math assessment has multiple choice and open ended question types</a:t>
            </a:r>
            <a:endParaRPr sz="2000">
              <a:latin typeface="Open Sans"/>
              <a:ea typeface="Open Sans"/>
              <a:cs typeface="Open Sans"/>
              <a:sym typeface="Open Sans"/>
            </a:endParaRPr>
          </a:p>
          <a:p>
            <a:pPr indent="-355600" lvl="1" marL="914400" rtl="0" algn="l">
              <a:spcBef>
                <a:spcPts val="0"/>
              </a:spcBef>
              <a:spcAft>
                <a:spcPts val="0"/>
              </a:spcAft>
              <a:buSzPts val="2000"/>
              <a:buFont typeface="Open Sans"/>
              <a:buChar char="•"/>
            </a:pPr>
            <a:r>
              <a:rPr lang="en" sz="2000">
                <a:latin typeface="Open Sans"/>
                <a:ea typeface="Open Sans"/>
                <a:cs typeface="Open Sans"/>
                <a:sym typeface="Open Sans"/>
              </a:rPr>
              <a:t>First grade has </a:t>
            </a:r>
            <a:r>
              <a:rPr lang="en" sz="2000">
                <a:latin typeface="Open Sans"/>
                <a:ea typeface="Open Sans"/>
                <a:cs typeface="Open Sans"/>
                <a:sym typeface="Open Sans"/>
              </a:rPr>
              <a:t>individual</a:t>
            </a:r>
            <a:r>
              <a:rPr lang="en" sz="2000">
                <a:latin typeface="Open Sans"/>
                <a:ea typeface="Open Sans"/>
                <a:cs typeface="Open Sans"/>
                <a:sym typeface="Open Sans"/>
              </a:rPr>
              <a:t> constructed response items</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The ELA assessment has a written portion as well a</a:t>
            </a:r>
            <a:r>
              <a:rPr lang="en" sz="2000">
                <a:latin typeface="Open Sans"/>
                <a:ea typeface="Open Sans"/>
                <a:cs typeface="Open Sans"/>
                <a:sym typeface="Open Sans"/>
              </a:rPr>
              <a:t>s </a:t>
            </a:r>
            <a:r>
              <a:rPr lang="en" sz="2000">
                <a:latin typeface="Open Sans"/>
                <a:ea typeface="Open Sans"/>
                <a:cs typeface="Open Sans"/>
                <a:sym typeface="Open Sans"/>
              </a:rPr>
              <a:t>multiple choice assessment.</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61950" lvl="0" marL="457200" rtl="0" algn="l">
              <a:spcBef>
                <a:spcPts val="800"/>
              </a:spcBef>
              <a:spcAft>
                <a:spcPts val="0"/>
              </a:spcAft>
              <a:buSzPts val="2100"/>
              <a:buChar char="•"/>
            </a:pPr>
            <a:r>
              <a:rPr lang="en" sz="2000">
                <a:latin typeface="Open Sans"/>
                <a:ea typeface="Open Sans"/>
                <a:cs typeface="Open Sans"/>
                <a:sym typeface="Open Sans"/>
              </a:rPr>
              <a:t>Consider how Single Subject Acceleration will affect your child’s educational career for high school and college. </a:t>
            </a:r>
            <a:r>
              <a:rPr lang="en"/>
              <a:t> </a:t>
            </a:r>
            <a:endParaRPr/>
          </a:p>
        </p:txBody>
      </p:sp>
      <p:sp>
        <p:nvSpPr>
          <p:cNvPr id="432" name="Google Shape;432;p65"/>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Summary </a:t>
            </a:r>
            <a:endParaRPr sz="3000">
              <a:latin typeface="Copse"/>
              <a:ea typeface="Copse"/>
              <a:cs typeface="Copse"/>
              <a:sym typeface="Cops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66"/>
          <p:cNvPicPr preferRelativeResize="0"/>
          <p:nvPr/>
        </p:nvPicPr>
        <p:blipFill>
          <a:blip r:embed="rId3">
            <a:alphaModFix/>
          </a:blip>
          <a:stretch>
            <a:fillRect/>
          </a:stretch>
        </p:blipFill>
        <p:spPr>
          <a:xfrm>
            <a:off x="719925" y="1084675"/>
            <a:ext cx="7675100" cy="310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7"/>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lnSpc>
                <a:spcPct val="100000"/>
              </a:lnSpc>
              <a:spcBef>
                <a:spcPts val="0"/>
              </a:spcBef>
              <a:spcAft>
                <a:spcPts val="0"/>
              </a:spcAft>
              <a:buNone/>
            </a:pPr>
            <a:r>
              <a:rPr lang="en" sz="3000">
                <a:solidFill>
                  <a:srgbClr val="FFFFFF"/>
                </a:solidFill>
                <a:latin typeface="Copse"/>
                <a:ea typeface="Copse"/>
                <a:cs typeface="Copse"/>
                <a:sym typeface="Copse"/>
              </a:rPr>
              <a:t>Who can be tested for SSA?</a:t>
            </a:r>
            <a:endParaRPr sz="3000">
              <a:solidFill>
                <a:srgbClr val="FFFFFF"/>
              </a:solidFill>
              <a:latin typeface="Copse"/>
              <a:ea typeface="Copse"/>
              <a:cs typeface="Copse"/>
              <a:sym typeface="Copse"/>
            </a:endParaRPr>
          </a:p>
        </p:txBody>
      </p:sp>
      <p:sp>
        <p:nvSpPr>
          <p:cNvPr id="242" name="Google Shape;242;p47"/>
          <p:cNvSpPr txBox="1"/>
          <p:nvPr/>
        </p:nvSpPr>
        <p:spPr>
          <a:xfrm>
            <a:off x="628650" y="1101075"/>
            <a:ext cx="7290900" cy="2667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2400">
              <a:latin typeface="Open Sans"/>
              <a:ea typeface="Open Sans"/>
              <a:cs typeface="Open Sans"/>
              <a:sym typeface="Open Sans"/>
            </a:endParaRPr>
          </a:p>
          <a:p>
            <a:pPr indent="-381000" lvl="1" marL="914400" rtl="0" algn="l">
              <a:spcBef>
                <a:spcPts val="0"/>
              </a:spcBef>
              <a:spcAft>
                <a:spcPts val="0"/>
              </a:spcAft>
              <a:buSzPts val="2400"/>
              <a:buFont typeface="Open Sans"/>
              <a:buChar char="○"/>
            </a:pPr>
            <a:r>
              <a:rPr lang="en" sz="2400">
                <a:latin typeface="Open Sans"/>
                <a:ea typeface="Open Sans"/>
                <a:cs typeface="Open Sans"/>
                <a:sym typeface="Open Sans"/>
              </a:rPr>
              <a:t>Current </a:t>
            </a:r>
            <a:r>
              <a:rPr lang="en" sz="2400">
                <a:latin typeface="Open Sans"/>
                <a:ea typeface="Open Sans"/>
                <a:cs typeface="Open Sans"/>
                <a:sym typeface="Open Sans"/>
              </a:rPr>
              <a:t>Kindergarten students through 7th grade students </a:t>
            </a:r>
            <a:endParaRPr sz="2400">
              <a:latin typeface="Open Sans"/>
              <a:ea typeface="Open Sans"/>
              <a:cs typeface="Open Sans"/>
              <a:sym typeface="Open Sans"/>
            </a:endParaRPr>
          </a:p>
          <a:p>
            <a:pPr indent="0" lvl="0" marL="914400" rtl="0" algn="l">
              <a:spcBef>
                <a:spcPts val="0"/>
              </a:spcBef>
              <a:spcAft>
                <a:spcPts val="0"/>
              </a:spcAft>
              <a:buNone/>
            </a:pPr>
            <a:r>
              <a:t/>
            </a:r>
            <a:endParaRPr sz="2400">
              <a:latin typeface="Open Sans"/>
              <a:ea typeface="Open Sans"/>
              <a:cs typeface="Open Sans"/>
              <a:sym typeface="Open Sans"/>
            </a:endParaRPr>
          </a:p>
          <a:p>
            <a:pPr indent="0" lvl="0" marL="457200" rtl="0" algn="ctr">
              <a:spcBef>
                <a:spcPts val="0"/>
              </a:spcBef>
              <a:spcAft>
                <a:spcPts val="0"/>
              </a:spcAft>
              <a:buNone/>
            </a:pPr>
            <a:r>
              <a:rPr lang="en" sz="2400">
                <a:latin typeface="Open Sans"/>
                <a:ea typeface="Open Sans"/>
                <a:cs typeface="Open Sans"/>
                <a:sym typeface="Open Sans"/>
              </a:rPr>
              <a:t>Requests for SSA testing comes from parents</a:t>
            </a:r>
            <a:endParaRPr sz="24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8"/>
          <p:cNvSpPr txBox="1"/>
          <p:nvPr>
            <p:ph type="title"/>
          </p:nvPr>
        </p:nvSpPr>
        <p:spPr>
          <a:xfrm>
            <a:off x="628638" y="8"/>
            <a:ext cx="7886700" cy="732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3000">
                <a:latin typeface="Copse"/>
                <a:ea typeface="Copse"/>
                <a:cs typeface="Copse"/>
                <a:sym typeface="Copse"/>
              </a:rPr>
              <a:t>SSA Process from Test Request to Results</a:t>
            </a:r>
            <a:endParaRPr b="1" sz="3000">
              <a:latin typeface="Copse"/>
              <a:ea typeface="Copse"/>
              <a:cs typeface="Copse"/>
              <a:sym typeface="Copse"/>
            </a:endParaRPr>
          </a:p>
        </p:txBody>
      </p:sp>
      <p:grpSp>
        <p:nvGrpSpPr>
          <p:cNvPr id="248" name="Google Shape;248;p48"/>
          <p:cNvGrpSpPr/>
          <p:nvPr/>
        </p:nvGrpSpPr>
        <p:grpSpPr>
          <a:xfrm>
            <a:off x="851234" y="716175"/>
            <a:ext cx="2414958" cy="3711155"/>
            <a:chOff x="1178650" y="283725"/>
            <a:chExt cx="2030400" cy="4076400"/>
          </a:xfrm>
        </p:grpSpPr>
        <p:sp>
          <p:nvSpPr>
            <p:cNvPr id="249" name="Google Shape;249;p48"/>
            <p:cNvSpPr/>
            <p:nvPr/>
          </p:nvSpPr>
          <p:spPr>
            <a:xfrm>
              <a:off x="1178650" y="283725"/>
              <a:ext cx="2030400" cy="4076400"/>
            </a:xfrm>
            <a:prstGeom prst="rect">
              <a:avLst/>
            </a:prstGeom>
            <a:solidFill>
              <a:srgbClr val="005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te</a:t>
              </a:r>
              <a:endParaRPr/>
            </a:p>
          </p:txBody>
        </p:sp>
        <p:sp>
          <p:nvSpPr>
            <p:cNvPr id="250" name="Google Shape;250;p48"/>
            <p:cNvSpPr/>
            <p:nvPr/>
          </p:nvSpPr>
          <p:spPr>
            <a:xfrm>
              <a:off x="1302571" y="369799"/>
              <a:ext cx="1815000" cy="24627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8"/>
            <p:cNvSpPr/>
            <p:nvPr/>
          </p:nvSpPr>
          <p:spPr>
            <a:xfrm>
              <a:off x="1286355" y="1145609"/>
              <a:ext cx="1815000" cy="14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5595"/>
                  </a:solidFill>
                </a:rPr>
                <a:t>Parent </a:t>
              </a:r>
              <a:r>
                <a:rPr lang="en">
                  <a:solidFill>
                    <a:srgbClr val="005595"/>
                  </a:solidFill>
                </a:rPr>
                <a:t>communicate</a:t>
              </a:r>
              <a:r>
                <a:rPr lang="en">
                  <a:solidFill>
                    <a:srgbClr val="005595"/>
                  </a:solidFill>
                </a:rPr>
                <a:t> to the necessary school members they want to have their student(s) tested for SSA. </a:t>
              </a:r>
              <a:endParaRPr>
                <a:solidFill>
                  <a:srgbClr val="005595"/>
                </a:solidFill>
              </a:endParaRPr>
            </a:p>
          </p:txBody>
        </p:sp>
        <p:sp>
          <p:nvSpPr>
            <p:cNvPr id="252" name="Google Shape;252;p48"/>
            <p:cNvSpPr/>
            <p:nvPr/>
          </p:nvSpPr>
          <p:spPr>
            <a:xfrm>
              <a:off x="1286345" y="470600"/>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5595"/>
                  </a:solidFill>
                </a:rPr>
                <a:t>Test Request</a:t>
              </a:r>
              <a:endParaRPr sz="2400">
                <a:solidFill>
                  <a:srgbClr val="005595"/>
                </a:solidFill>
              </a:endParaRPr>
            </a:p>
          </p:txBody>
        </p:sp>
        <p:sp>
          <p:nvSpPr>
            <p:cNvPr id="253" name="Google Shape;253;p48"/>
            <p:cNvSpPr/>
            <p:nvPr/>
          </p:nvSpPr>
          <p:spPr>
            <a:xfrm rot="5400000">
              <a:off x="1964496" y="2905581"/>
              <a:ext cx="3537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8"/>
            <p:cNvSpPr/>
            <p:nvPr/>
          </p:nvSpPr>
          <p:spPr>
            <a:xfrm>
              <a:off x="1252619" y="3256896"/>
              <a:ext cx="1914900" cy="7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Open Sans"/>
                  <a:ea typeface="Open Sans"/>
                  <a:cs typeface="Open Sans"/>
                  <a:sym typeface="Open Sans"/>
                </a:rPr>
                <a:t>SSA test requests can only be submitted during the test request windows for that school  </a:t>
              </a:r>
              <a:r>
                <a:rPr lang="en" sz="1100">
                  <a:solidFill>
                    <a:srgbClr val="FFFFFF"/>
                  </a:solidFill>
                  <a:latin typeface="Open Sans"/>
                  <a:ea typeface="Open Sans"/>
                  <a:cs typeface="Open Sans"/>
                  <a:sym typeface="Open Sans"/>
                </a:rPr>
                <a:t>Schools prepare for testing.</a:t>
              </a:r>
              <a:endParaRPr sz="1100">
                <a:solidFill>
                  <a:srgbClr val="FFFFFF"/>
                </a:solidFill>
                <a:latin typeface="Open Sans"/>
                <a:ea typeface="Open Sans"/>
                <a:cs typeface="Open Sans"/>
                <a:sym typeface="Open Sans"/>
              </a:endParaRPr>
            </a:p>
          </p:txBody>
        </p:sp>
      </p:grpSp>
      <p:grpSp>
        <p:nvGrpSpPr>
          <p:cNvPr id="255" name="Google Shape;255;p48"/>
          <p:cNvGrpSpPr/>
          <p:nvPr/>
        </p:nvGrpSpPr>
        <p:grpSpPr>
          <a:xfrm>
            <a:off x="3383440" y="716175"/>
            <a:ext cx="2414958" cy="3711155"/>
            <a:chOff x="1164347" y="283725"/>
            <a:chExt cx="2030400" cy="4076400"/>
          </a:xfrm>
        </p:grpSpPr>
        <p:sp>
          <p:nvSpPr>
            <p:cNvPr id="256" name="Google Shape;256;p48"/>
            <p:cNvSpPr/>
            <p:nvPr/>
          </p:nvSpPr>
          <p:spPr>
            <a:xfrm>
              <a:off x="1164347" y="283725"/>
              <a:ext cx="2030400" cy="4076400"/>
            </a:xfrm>
            <a:prstGeom prst="rect">
              <a:avLst/>
            </a:prstGeom>
            <a:solidFill>
              <a:srgbClr val="005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8"/>
            <p:cNvSpPr/>
            <p:nvPr/>
          </p:nvSpPr>
          <p:spPr>
            <a:xfrm>
              <a:off x="1255094" y="364101"/>
              <a:ext cx="1848900" cy="24063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8"/>
            <p:cNvSpPr/>
            <p:nvPr/>
          </p:nvSpPr>
          <p:spPr>
            <a:xfrm>
              <a:off x="1310070" y="1132335"/>
              <a:ext cx="1761000" cy="1412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5595"/>
                  </a:solidFill>
                </a:rPr>
                <a:t>Students test on a computer while in the school building during the Testing Window.  All testing must take place in the building.  </a:t>
              </a:r>
              <a:endParaRPr>
                <a:solidFill>
                  <a:srgbClr val="005595"/>
                </a:solidFill>
              </a:endParaRPr>
            </a:p>
          </p:txBody>
        </p:sp>
        <p:sp>
          <p:nvSpPr>
            <p:cNvPr id="259" name="Google Shape;259;p48"/>
            <p:cNvSpPr/>
            <p:nvPr/>
          </p:nvSpPr>
          <p:spPr>
            <a:xfrm>
              <a:off x="1295167" y="457330"/>
              <a:ext cx="1776000" cy="6750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5595"/>
                  </a:solidFill>
                </a:rPr>
                <a:t>Testing</a:t>
              </a:r>
              <a:endParaRPr b="1" sz="2400">
                <a:solidFill>
                  <a:srgbClr val="005595"/>
                </a:solidFill>
              </a:endParaRPr>
            </a:p>
          </p:txBody>
        </p:sp>
        <p:sp>
          <p:nvSpPr>
            <p:cNvPr id="260" name="Google Shape;260;p48"/>
            <p:cNvSpPr/>
            <p:nvPr/>
          </p:nvSpPr>
          <p:spPr>
            <a:xfrm rot="5400000">
              <a:off x="1972927" y="2859986"/>
              <a:ext cx="3210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8"/>
            <p:cNvSpPr/>
            <p:nvPr/>
          </p:nvSpPr>
          <p:spPr>
            <a:xfrm>
              <a:off x="1256145" y="3184592"/>
              <a:ext cx="1922700" cy="1085400"/>
            </a:xfrm>
            <a:prstGeom prst="rect">
              <a:avLst/>
            </a:prstGeom>
            <a:solidFill>
              <a:srgbClr val="00559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Open Sans"/>
                  <a:ea typeface="Open Sans"/>
                  <a:cs typeface="Open Sans"/>
                  <a:sym typeface="Open Sans"/>
                </a:rPr>
                <a:t>Schools wait for final results from Advance Learning Services. </a:t>
              </a:r>
              <a:endParaRPr sz="1100">
                <a:solidFill>
                  <a:srgbClr val="FFFFFF"/>
                </a:solidFill>
                <a:latin typeface="Open Sans"/>
                <a:ea typeface="Open Sans"/>
                <a:cs typeface="Open Sans"/>
                <a:sym typeface="Open Sans"/>
              </a:endParaRPr>
            </a:p>
          </p:txBody>
        </p:sp>
      </p:grpSp>
      <p:grpSp>
        <p:nvGrpSpPr>
          <p:cNvPr id="262" name="Google Shape;262;p48"/>
          <p:cNvGrpSpPr/>
          <p:nvPr/>
        </p:nvGrpSpPr>
        <p:grpSpPr>
          <a:xfrm>
            <a:off x="5915625" y="716175"/>
            <a:ext cx="2288201" cy="3711155"/>
            <a:chOff x="1118264" y="283725"/>
            <a:chExt cx="2060700" cy="4076400"/>
          </a:xfrm>
        </p:grpSpPr>
        <p:sp>
          <p:nvSpPr>
            <p:cNvPr id="263" name="Google Shape;263;p48"/>
            <p:cNvSpPr/>
            <p:nvPr/>
          </p:nvSpPr>
          <p:spPr>
            <a:xfrm>
              <a:off x="1118264" y="283725"/>
              <a:ext cx="2060700" cy="4076400"/>
            </a:xfrm>
            <a:prstGeom prst="rect">
              <a:avLst/>
            </a:prstGeom>
            <a:solidFill>
              <a:srgbClr val="005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8"/>
            <p:cNvSpPr/>
            <p:nvPr/>
          </p:nvSpPr>
          <p:spPr>
            <a:xfrm>
              <a:off x="1185425" y="354161"/>
              <a:ext cx="1913700" cy="24240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8"/>
            <p:cNvSpPr/>
            <p:nvPr/>
          </p:nvSpPr>
          <p:spPr>
            <a:xfrm>
              <a:off x="1234934" y="978117"/>
              <a:ext cx="1815000" cy="1731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5595"/>
                </a:solidFill>
              </a:endParaRPr>
            </a:p>
            <a:p>
              <a:pPr indent="0" lvl="0" marL="0" rtl="0" algn="l">
                <a:spcBef>
                  <a:spcPts val="0"/>
                </a:spcBef>
                <a:spcAft>
                  <a:spcPts val="0"/>
                </a:spcAft>
                <a:buNone/>
              </a:pPr>
              <a:r>
                <a:rPr lang="en">
                  <a:solidFill>
                    <a:srgbClr val="005595"/>
                  </a:solidFill>
                </a:rPr>
                <a:t>Schools share r</a:t>
              </a:r>
              <a:r>
                <a:rPr lang="en">
                  <a:solidFill>
                    <a:srgbClr val="005595"/>
                  </a:solidFill>
                </a:rPr>
                <a:t>esults with parents.</a:t>
              </a:r>
              <a:endParaRPr>
                <a:solidFill>
                  <a:srgbClr val="005595"/>
                </a:solidFill>
              </a:endParaRPr>
            </a:p>
            <a:p>
              <a:pPr indent="0" lvl="0" marL="457200" rtl="0" algn="l">
                <a:spcBef>
                  <a:spcPts val="0"/>
                </a:spcBef>
                <a:spcAft>
                  <a:spcPts val="0"/>
                </a:spcAft>
                <a:buNone/>
              </a:pPr>
              <a:r>
                <a:t/>
              </a:r>
              <a:endParaRPr>
                <a:solidFill>
                  <a:srgbClr val="005595"/>
                </a:solidFill>
              </a:endParaRPr>
            </a:p>
            <a:p>
              <a:pPr indent="0" lvl="0" marL="0" rtl="0" algn="l">
                <a:spcBef>
                  <a:spcPts val="0"/>
                </a:spcBef>
                <a:spcAft>
                  <a:spcPts val="0"/>
                </a:spcAft>
                <a:buNone/>
              </a:pPr>
              <a:r>
                <a:rPr lang="en">
                  <a:solidFill>
                    <a:srgbClr val="0D5DDF"/>
                  </a:solidFill>
                </a:rPr>
                <a:t> </a:t>
              </a:r>
              <a:endParaRPr>
                <a:solidFill>
                  <a:srgbClr val="0D5DDF"/>
                </a:solidFill>
              </a:endParaRPr>
            </a:p>
          </p:txBody>
        </p:sp>
        <p:sp>
          <p:nvSpPr>
            <p:cNvPr id="266" name="Google Shape;266;p48"/>
            <p:cNvSpPr/>
            <p:nvPr/>
          </p:nvSpPr>
          <p:spPr>
            <a:xfrm>
              <a:off x="1234786" y="445057"/>
              <a:ext cx="1815000" cy="3891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5595"/>
                  </a:solidFill>
                </a:rPr>
                <a:t>Results </a:t>
              </a:r>
              <a:endParaRPr b="1" sz="2400">
                <a:solidFill>
                  <a:srgbClr val="005595"/>
                </a:solidFill>
              </a:endParaRPr>
            </a:p>
          </p:txBody>
        </p:sp>
        <p:sp>
          <p:nvSpPr>
            <p:cNvPr id="267" name="Google Shape;267;p48"/>
            <p:cNvSpPr/>
            <p:nvPr/>
          </p:nvSpPr>
          <p:spPr>
            <a:xfrm rot="5400000">
              <a:off x="1986731" y="2847704"/>
              <a:ext cx="311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8"/>
            <p:cNvSpPr/>
            <p:nvPr/>
          </p:nvSpPr>
          <p:spPr>
            <a:xfrm>
              <a:off x="1234774" y="3142221"/>
              <a:ext cx="1913700" cy="1085400"/>
            </a:xfrm>
            <a:prstGeom prst="rect">
              <a:avLst/>
            </a:prstGeom>
            <a:solidFill>
              <a:srgbClr val="00559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Open Sans"/>
                  <a:ea typeface="Open Sans"/>
                  <a:cs typeface="Open Sans"/>
                  <a:sym typeface="Open Sans"/>
                </a:rPr>
                <a:t>Schools share results with parents. </a:t>
              </a:r>
              <a:r>
                <a:rPr lang="en" sz="1100">
                  <a:solidFill>
                    <a:srgbClr val="FFFFFF"/>
                  </a:solidFill>
                  <a:latin typeface="Open Sans"/>
                  <a:ea typeface="Open Sans"/>
                  <a:cs typeface="Open Sans"/>
                  <a:sym typeface="Open Sans"/>
                </a:rPr>
                <a:t>Results will be used to plan instruction for the following school year.</a:t>
              </a:r>
              <a:endParaRPr sz="1100">
                <a:solidFill>
                  <a:srgbClr val="FFFFFF"/>
                </a:solidFill>
                <a:latin typeface="Open Sans"/>
                <a:ea typeface="Open Sans"/>
                <a:cs typeface="Open Sans"/>
                <a:sym typeface="Open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128025" y="-9"/>
            <a:ext cx="8229600" cy="8574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a:latin typeface="Copse"/>
                <a:ea typeface="Copse"/>
                <a:cs typeface="Copse"/>
                <a:sym typeface="Copse"/>
              </a:rPr>
              <a:t>Request and Testing </a:t>
            </a:r>
            <a:r>
              <a:rPr lang="en">
                <a:latin typeface="Copse"/>
                <a:ea typeface="Copse"/>
                <a:cs typeface="Copse"/>
                <a:sym typeface="Copse"/>
              </a:rPr>
              <a:t>Windows</a:t>
            </a:r>
            <a:endParaRPr>
              <a:latin typeface="Copse"/>
              <a:ea typeface="Copse"/>
              <a:cs typeface="Copse"/>
              <a:sym typeface="Copse"/>
            </a:endParaRPr>
          </a:p>
        </p:txBody>
      </p:sp>
      <p:sp>
        <p:nvSpPr>
          <p:cNvPr id="274" name="Google Shape;274;p49"/>
          <p:cNvSpPr txBox="1"/>
          <p:nvPr/>
        </p:nvSpPr>
        <p:spPr>
          <a:xfrm>
            <a:off x="2035888" y="725856"/>
            <a:ext cx="5556000" cy="509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00AFDB"/>
              </a:solidFill>
              <a:latin typeface="Copse"/>
              <a:ea typeface="Copse"/>
              <a:cs typeface="Copse"/>
              <a:sym typeface="Copse"/>
            </a:endParaRPr>
          </a:p>
          <a:p>
            <a:pPr indent="0" lvl="0" marL="0" rtl="0" algn="ctr">
              <a:spcBef>
                <a:spcPts val="0"/>
              </a:spcBef>
              <a:spcAft>
                <a:spcPts val="0"/>
              </a:spcAft>
              <a:buNone/>
            </a:pPr>
            <a:r>
              <a:rPr b="1" lang="en" sz="2400">
                <a:solidFill>
                  <a:srgbClr val="00AFDB"/>
                </a:solidFill>
                <a:latin typeface="Copse"/>
                <a:ea typeface="Copse"/>
                <a:cs typeface="Copse"/>
                <a:sym typeface="Copse"/>
              </a:rPr>
              <a:t>SSA Parent Test Request Windows</a:t>
            </a:r>
            <a:endParaRPr b="1" sz="2400">
              <a:solidFill>
                <a:srgbClr val="00AFDB"/>
              </a:solidFill>
              <a:latin typeface="Copse"/>
              <a:ea typeface="Copse"/>
              <a:cs typeface="Copse"/>
              <a:sym typeface="Copse"/>
            </a:endParaRPr>
          </a:p>
        </p:txBody>
      </p:sp>
      <p:sp>
        <p:nvSpPr>
          <p:cNvPr id="275" name="Google Shape;275;p49"/>
          <p:cNvSpPr txBox="1"/>
          <p:nvPr/>
        </p:nvSpPr>
        <p:spPr>
          <a:xfrm>
            <a:off x="1610550" y="2907025"/>
            <a:ext cx="5922900" cy="57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00AFDB"/>
                </a:solidFill>
                <a:latin typeface="Copse"/>
                <a:ea typeface="Copse"/>
                <a:cs typeface="Copse"/>
                <a:sym typeface="Copse"/>
              </a:rPr>
              <a:t>Testing Windows</a:t>
            </a:r>
            <a:endParaRPr b="1" sz="2400">
              <a:solidFill>
                <a:srgbClr val="00AFDB"/>
              </a:solidFill>
              <a:latin typeface="Copse"/>
              <a:ea typeface="Copse"/>
              <a:cs typeface="Copse"/>
              <a:sym typeface="Copse"/>
            </a:endParaRPr>
          </a:p>
        </p:txBody>
      </p:sp>
      <p:graphicFrame>
        <p:nvGraphicFramePr>
          <p:cNvPr id="276" name="Google Shape;276;p49"/>
          <p:cNvGraphicFramePr/>
          <p:nvPr/>
        </p:nvGraphicFramePr>
        <p:xfrm>
          <a:off x="691725" y="1380850"/>
          <a:ext cx="3000000" cy="3000000"/>
        </p:xfrm>
        <a:graphic>
          <a:graphicData uri="http://schemas.openxmlformats.org/drawingml/2006/table">
            <a:tbl>
              <a:tblPr>
                <a:noFill/>
                <a:tableStyleId>{863A5200-7F7F-4529-AFE0-A63A0AB57489}</a:tableStyleId>
              </a:tblPr>
              <a:tblGrid>
                <a:gridCol w="4072950"/>
                <a:gridCol w="3802100"/>
              </a:tblGrid>
              <a:tr h="551900">
                <a:tc>
                  <a:txBody>
                    <a:bodyPr/>
                    <a:lstStyle/>
                    <a:p>
                      <a:pPr indent="0" lvl="0" marL="0" rtl="0" algn="ctr">
                        <a:spcBef>
                          <a:spcPts val="0"/>
                        </a:spcBef>
                        <a:spcAft>
                          <a:spcPts val="0"/>
                        </a:spcAft>
                        <a:buNone/>
                      </a:pPr>
                      <a:r>
                        <a:rPr lang="en">
                          <a:latin typeface="Open Sans"/>
                          <a:ea typeface="Open Sans"/>
                          <a:cs typeface="Open Sans"/>
                          <a:sym typeface="Open Sans"/>
                        </a:rPr>
                        <a:t>Leadership Academies and </a:t>
                      </a:r>
                      <a:r>
                        <a:rPr lang="en">
                          <a:latin typeface="Open Sans"/>
                          <a:ea typeface="Open Sans"/>
                          <a:cs typeface="Open Sans"/>
                          <a:sym typeface="Open Sans"/>
                        </a:rPr>
                        <a:t>Modified Calendar</a:t>
                      </a:r>
                      <a:r>
                        <a:rPr lang="en">
                          <a:latin typeface="Open Sans"/>
                          <a:ea typeface="Open Sans"/>
                          <a:cs typeface="Open Sans"/>
                          <a:sym typeface="Open Sans"/>
                        </a:rPr>
                        <a:t>: </a:t>
                      </a:r>
                      <a:r>
                        <a:rPr b="1" lang="en">
                          <a:latin typeface="Open Sans"/>
                          <a:ea typeface="Open Sans"/>
                          <a:cs typeface="Open Sans"/>
                          <a:sym typeface="Open Sans"/>
                        </a:rPr>
                        <a:t>Feb. 21-25</a:t>
                      </a:r>
                      <a:endParaRPr b="1">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Year Round Track 1</a:t>
                      </a:r>
                      <a:r>
                        <a:rPr lang="en">
                          <a:latin typeface="Open Sans"/>
                          <a:ea typeface="Open Sans"/>
                          <a:cs typeface="Open Sans"/>
                          <a:sym typeface="Open Sans"/>
                        </a:rPr>
                        <a:t>: </a:t>
                      </a:r>
                      <a:r>
                        <a:rPr b="1" lang="en">
                          <a:latin typeface="Open Sans"/>
                          <a:ea typeface="Open Sans"/>
                          <a:cs typeface="Open Sans"/>
                          <a:sym typeface="Open Sans"/>
                        </a:rPr>
                        <a:t>Feb. 21-25</a:t>
                      </a:r>
                      <a:endParaRPr b="1">
                        <a:latin typeface="Open Sans"/>
                        <a:ea typeface="Open Sans"/>
                        <a:cs typeface="Open Sans"/>
                        <a:sym typeface="Open Sans"/>
                      </a:endParaRPr>
                    </a:p>
                  </a:txBody>
                  <a:tcPr marT="63500" marB="63500" marR="63500" marL="63500"/>
                </a:tc>
              </a:tr>
              <a:tr h="569100">
                <a:tc>
                  <a:txBody>
                    <a:bodyPr/>
                    <a:lstStyle/>
                    <a:p>
                      <a:pPr indent="0" lvl="0" marL="0" rtl="0" algn="ctr">
                        <a:spcBef>
                          <a:spcPts val="0"/>
                        </a:spcBef>
                        <a:spcAft>
                          <a:spcPts val="0"/>
                        </a:spcAft>
                        <a:buNone/>
                      </a:pPr>
                      <a:r>
                        <a:rPr lang="en">
                          <a:latin typeface="Open Sans"/>
                          <a:ea typeface="Open Sans"/>
                          <a:cs typeface="Open Sans"/>
                          <a:sym typeface="Open Sans"/>
                        </a:rPr>
                        <a:t>Barwell ES, </a:t>
                      </a:r>
                      <a:r>
                        <a:rPr lang="en">
                          <a:latin typeface="Open Sans"/>
                          <a:ea typeface="Open Sans"/>
                          <a:cs typeface="Open Sans"/>
                          <a:sym typeface="Open Sans"/>
                        </a:rPr>
                        <a:t>F</a:t>
                      </a:r>
                      <a:r>
                        <a:rPr lang="en">
                          <a:latin typeface="Open Sans"/>
                          <a:ea typeface="Open Sans"/>
                          <a:cs typeface="Open Sans"/>
                          <a:sym typeface="Open Sans"/>
                        </a:rPr>
                        <a:t>ox &amp; Walnut Creek ES: </a:t>
                      </a:r>
                      <a:r>
                        <a:rPr b="1" lang="en">
                          <a:latin typeface="Open Sans"/>
                          <a:ea typeface="Open Sans"/>
                          <a:cs typeface="Open Sans"/>
                          <a:sym typeface="Open Sans"/>
                        </a:rPr>
                        <a:t>March 14-18</a:t>
                      </a:r>
                      <a:endParaRPr b="1">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Traditional Calendar and Year Round Tracks 2, 3, and 4: </a:t>
                      </a:r>
                      <a:r>
                        <a:rPr b="1" lang="en">
                          <a:latin typeface="Open Sans"/>
                          <a:ea typeface="Open Sans"/>
                          <a:cs typeface="Open Sans"/>
                          <a:sym typeface="Open Sans"/>
                        </a:rPr>
                        <a:t>March 21-25</a:t>
                      </a:r>
                      <a:endParaRPr b="1">
                        <a:latin typeface="Open Sans"/>
                        <a:ea typeface="Open Sans"/>
                        <a:cs typeface="Open Sans"/>
                        <a:sym typeface="Open Sans"/>
                      </a:endParaRPr>
                    </a:p>
                  </a:txBody>
                  <a:tcPr marT="63500" marB="63500" marR="63500" marL="63500"/>
                </a:tc>
              </a:tr>
            </a:tbl>
          </a:graphicData>
        </a:graphic>
      </p:graphicFrame>
      <p:graphicFrame>
        <p:nvGraphicFramePr>
          <p:cNvPr id="277" name="Google Shape;277;p49"/>
          <p:cNvGraphicFramePr/>
          <p:nvPr/>
        </p:nvGraphicFramePr>
        <p:xfrm>
          <a:off x="634475" y="3368100"/>
          <a:ext cx="3000000" cy="3000000"/>
        </p:xfrm>
        <a:graphic>
          <a:graphicData uri="http://schemas.openxmlformats.org/drawingml/2006/table">
            <a:tbl>
              <a:tblPr>
                <a:noFill/>
                <a:tableStyleId>{863A5200-7F7F-4529-AFE0-A63A0AB57489}</a:tableStyleId>
              </a:tblPr>
              <a:tblGrid>
                <a:gridCol w="4105525"/>
                <a:gridCol w="3769525"/>
              </a:tblGrid>
              <a:tr h="561150">
                <a:tc>
                  <a:txBody>
                    <a:bodyPr/>
                    <a:lstStyle/>
                    <a:p>
                      <a:pPr indent="0" lvl="0" marL="0" rtl="0" algn="ctr">
                        <a:spcBef>
                          <a:spcPts val="0"/>
                        </a:spcBef>
                        <a:spcAft>
                          <a:spcPts val="0"/>
                        </a:spcAft>
                        <a:buNone/>
                      </a:pPr>
                      <a:r>
                        <a:rPr lang="en">
                          <a:latin typeface="Open Sans"/>
                          <a:ea typeface="Open Sans"/>
                          <a:cs typeface="Open Sans"/>
                          <a:sym typeface="Open Sans"/>
                        </a:rPr>
                        <a:t>Leadership Academies: </a:t>
                      </a:r>
                      <a:r>
                        <a:rPr b="1" lang="en">
                          <a:latin typeface="Open Sans"/>
                          <a:ea typeface="Open Sans"/>
                          <a:cs typeface="Open Sans"/>
                          <a:sym typeface="Open Sans"/>
                        </a:rPr>
                        <a:t>March 28-April 11</a:t>
                      </a:r>
                      <a:endParaRPr b="1" sz="19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Modified Calendar, Year Round Tracks 1, 2, and 3: </a:t>
                      </a:r>
                      <a:r>
                        <a:rPr b="1" lang="en">
                          <a:latin typeface="Open Sans"/>
                          <a:ea typeface="Open Sans"/>
                          <a:cs typeface="Open Sans"/>
                          <a:sym typeface="Open Sans"/>
                        </a:rPr>
                        <a:t>April 4-19</a:t>
                      </a:r>
                      <a:endParaRPr b="1">
                        <a:latin typeface="Open Sans"/>
                        <a:ea typeface="Open Sans"/>
                        <a:cs typeface="Open Sans"/>
                        <a:sym typeface="Open Sans"/>
                      </a:endParaRPr>
                    </a:p>
                  </a:txBody>
                  <a:tcPr marT="63500" marB="63500" marR="63500" marL="63500"/>
                </a:tc>
              </a:tr>
              <a:tr h="562450">
                <a:tc>
                  <a:txBody>
                    <a:bodyPr/>
                    <a:lstStyle/>
                    <a:p>
                      <a:pPr indent="0" lvl="0" marL="0" rtl="0" algn="ctr">
                        <a:spcBef>
                          <a:spcPts val="0"/>
                        </a:spcBef>
                        <a:spcAft>
                          <a:spcPts val="0"/>
                        </a:spcAft>
                        <a:buNone/>
                      </a:pPr>
                      <a:r>
                        <a:rPr lang="en">
                          <a:latin typeface="Open Sans"/>
                          <a:ea typeface="Open Sans"/>
                          <a:cs typeface="Open Sans"/>
                          <a:sym typeface="Open Sans"/>
                        </a:rPr>
                        <a:t> Barwell ES, Fox &amp; Walnut Creek ES:  </a:t>
                      </a:r>
                      <a:r>
                        <a:rPr b="1" lang="en">
                          <a:latin typeface="Open Sans"/>
                          <a:ea typeface="Open Sans"/>
                          <a:cs typeface="Open Sans"/>
                          <a:sym typeface="Open Sans"/>
                        </a:rPr>
                        <a:t>May 9-23</a:t>
                      </a:r>
                      <a:endParaRPr b="1">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Traditional Calendar, Year Round Track 4</a:t>
                      </a:r>
                      <a:endParaRPr>
                        <a:latin typeface="Open Sans"/>
                        <a:ea typeface="Open Sans"/>
                        <a:cs typeface="Open Sans"/>
                        <a:sym typeface="Open Sans"/>
                      </a:endParaRPr>
                    </a:p>
                    <a:p>
                      <a:pPr indent="0" lvl="0" marL="0" rtl="0" algn="ctr">
                        <a:spcBef>
                          <a:spcPts val="0"/>
                        </a:spcBef>
                        <a:spcAft>
                          <a:spcPts val="0"/>
                        </a:spcAft>
                        <a:buNone/>
                      </a:pPr>
                      <a:r>
                        <a:rPr b="1" lang="en">
                          <a:latin typeface="Open Sans"/>
                          <a:ea typeface="Open Sans"/>
                          <a:cs typeface="Open Sans"/>
                          <a:sym typeface="Open Sans"/>
                        </a:rPr>
                        <a:t>April 18-May 3</a:t>
                      </a:r>
                      <a:endParaRPr b="1">
                        <a:latin typeface="Open Sans"/>
                        <a:ea typeface="Open Sans"/>
                        <a:cs typeface="Open Sans"/>
                        <a:sym typeface="Open Sans"/>
                      </a:endParaRPr>
                    </a:p>
                  </a:txBody>
                  <a:tcPr marT="63500" marB="63500" marR="63500" marL="63500"/>
                </a:tc>
              </a:tr>
            </a:tbl>
          </a:graphicData>
        </a:graphic>
      </p:graphicFrame>
      <p:sp>
        <p:nvSpPr>
          <p:cNvPr id="278" name="Google Shape;278;p49"/>
          <p:cNvSpPr txBox="1"/>
          <p:nvPr/>
        </p:nvSpPr>
        <p:spPr>
          <a:xfrm>
            <a:off x="1108600" y="2506825"/>
            <a:ext cx="741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Test Requests will NOT be accepted after the window has closed.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0"/>
          <p:cNvSpPr txBox="1"/>
          <p:nvPr>
            <p:ph type="title"/>
          </p:nvPr>
        </p:nvSpPr>
        <p:spPr>
          <a:xfrm rot="-501">
            <a:off x="234167" y="39099"/>
            <a:ext cx="8229600" cy="857400"/>
          </a:xfrm>
          <a:prstGeom prst="rect">
            <a:avLst/>
          </a:prstGeom>
        </p:spPr>
        <p:txBody>
          <a:bodyPr anchorCtr="0" anchor="ctr" bIns="17150" lIns="34300" spcFirstLastPara="1" rIns="34300" wrap="square" tIns="17150">
            <a:noAutofit/>
          </a:bodyPr>
          <a:lstStyle/>
          <a:p>
            <a:pPr indent="0" lvl="0" marL="0" rtl="0" algn="ctr">
              <a:spcBef>
                <a:spcPts val="0"/>
              </a:spcBef>
              <a:spcAft>
                <a:spcPts val="0"/>
              </a:spcAft>
              <a:buNone/>
            </a:pPr>
            <a:r>
              <a:rPr lang="en">
                <a:latin typeface="Copse"/>
                <a:ea typeface="Copse"/>
                <a:cs typeface="Copse"/>
                <a:sym typeface="Copse"/>
              </a:rPr>
              <a:t>Test Request Form</a:t>
            </a:r>
            <a:endParaRPr>
              <a:latin typeface="Copse"/>
              <a:ea typeface="Copse"/>
              <a:cs typeface="Copse"/>
              <a:sym typeface="Copse"/>
            </a:endParaRPr>
          </a:p>
        </p:txBody>
      </p:sp>
      <p:pic>
        <p:nvPicPr>
          <p:cNvPr id="284" name="Google Shape;284;p50"/>
          <p:cNvPicPr preferRelativeResize="0"/>
          <p:nvPr/>
        </p:nvPicPr>
        <p:blipFill>
          <a:blip r:embed="rId3">
            <a:alphaModFix/>
          </a:blip>
          <a:stretch>
            <a:fillRect/>
          </a:stretch>
        </p:blipFill>
        <p:spPr>
          <a:xfrm>
            <a:off x="3928926" y="782375"/>
            <a:ext cx="4848650" cy="3578749"/>
          </a:xfrm>
          <a:prstGeom prst="rect">
            <a:avLst/>
          </a:prstGeom>
          <a:noFill/>
          <a:ln>
            <a:noFill/>
          </a:ln>
        </p:spPr>
      </p:pic>
      <p:pic>
        <p:nvPicPr>
          <p:cNvPr id="285" name="Google Shape;285;p50"/>
          <p:cNvPicPr preferRelativeResize="0"/>
          <p:nvPr/>
        </p:nvPicPr>
        <p:blipFill>
          <a:blip r:embed="rId4">
            <a:alphaModFix/>
          </a:blip>
          <a:stretch>
            <a:fillRect/>
          </a:stretch>
        </p:blipFill>
        <p:spPr>
          <a:xfrm>
            <a:off x="626725" y="782375"/>
            <a:ext cx="3302200" cy="379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idx="1" type="body"/>
          </p:nvPr>
        </p:nvSpPr>
        <p:spPr>
          <a:xfrm>
            <a:off x="628650" y="869212"/>
            <a:ext cx="7886700" cy="3507600"/>
          </a:xfrm>
          <a:prstGeom prst="rect">
            <a:avLst/>
          </a:prstGeom>
        </p:spPr>
        <p:txBody>
          <a:bodyPr anchorCtr="0" anchor="t" bIns="17150" lIns="34300" spcFirstLastPara="1" rIns="34300" wrap="square" tIns="17150">
            <a:noAutofit/>
          </a:bodyPr>
          <a:lstStyle/>
          <a:p>
            <a:pPr indent="0" lvl="0" marL="457200" rtl="0" algn="l">
              <a:spcBef>
                <a:spcPts val="800"/>
              </a:spcBef>
              <a:spcAft>
                <a:spcPts val="0"/>
              </a:spcAft>
              <a:buNone/>
            </a:pPr>
            <a:r>
              <a:rPr lang="en" sz="2600">
                <a:solidFill>
                  <a:srgbClr val="000000"/>
                </a:solidFill>
                <a:latin typeface="Open Sans"/>
                <a:ea typeface="Open Sans"/>
                <a:cs typeface="Open Sans"/>
                <a:sym typeface="Open Sans"/>
              </a:rPr>
              <a:t>A student must test and show mastery of the content area that they desire to skip.</a:t>
            </a:r>
            <a:endParaRPr sz="2600">
              <a:solidFill>
                <a:srgbClr val="000000"/>
              </a:solidFill>
              <a:latin typeface="Open Sans"/>
              <a:ea typeface="Open Sans"/>
              <a:cs typeface="Open Sans"/>
              <a:sym typeface="Open Sans"/>
            </a:endParaRPr>
          </a:p>
          <a:p>
            <a:pPr indent="0" lvl="0" marL="457200" rtl="0" algn="l">
              <a:spcBef>
                <a:spcPts val="800"/>
              </a:spcBef>
              <a:spcAft>
                <a:spcPts val="0"/>
              </a:spcAft>
              <a:buNone/>
            </a:pPr>
            <a:r>
              <a:t/>
            </a:r>
            <a:endParaRPr sz="2600">
              <a:solidFill>
                <a:srgbClr val="000000"/>
              </a:solidFill>
              <a:latin typeface="Open Sans"/>
              <a:ea typeface="Open Sans"/>
              <a:cs typeface="Open Sans"/>
              <a:sym typeface="Open Sans"/>
            </a:endParaRPr>
          </a:p>
          <a:p>
            <a:pPr indent="-361950" lvl="0" marL="914400" rtl="0" algn="l">
              <a:spcBef>
                <a:spcPts val="400"/>
              </a:spcBef>
              <a:spcAft>
                <a:spcPts val="0"/>
              </a:spcAft>
              <a:buClr>
                <a:srgbClr val="000000"/>
              </a:buClr>
              <a:buSzPts val="2100"/>
              <a:buFont typeface="Open Sans"/>
              <a:buChar char="•"/>
            </a:pPr>
            <a:r>
              <a:rPr lang="en" sz="2200">
                <a:solidFill>
                  <a:srgbClr val="000000"/>
                </a:solidFill>
                <a:latin typeface="Open Sans"/>
                <a:ea typeface="Open Sans"/>
                <a:cs typeface="Open Sans"/>
                <a:sym typeface="Open Sans"/>
              </a:rPr>
              <a:t>A 6th grade student takes a 7th grade ELA assessment</a:t>
            </a:r>
            <a:endParaRPr sz="2200">
              <a:solidFill>
                <a:srgbClr val="000000"/>
              </a:solidFill>
              <a:latin typeface="Open Sans"/>
              <a:ea typeface="Open Sans"/>
              <a:cs typeface="Open Sans"/>
              <a:sym typeface="Open Sans"/>
            </a:endParaRPr>
          </a:p>
          <a:p>
            <a:pPr indent="-361950" lvl="0" marL="914400" rtl="0" algn="l">
              <a:spcBef>
                <a:spcPts val="0"/>
              </a:spcBef>
              <a:spcAft>
                <a:spcPts val="0"/>
              </a:spcAft>
              <a:buClr>
                <a:srgbClr val="000000"/>
              </a:buClr>
              <a:buSzPts val="2100"/>
              <a:buFont typeface="Open Sans"/>
              <a:buChar char="•"/>
            </a:pPr>
            <a:r>
              <a:rPr lang="en" sz="2200">
                <a:solidFill>
                  <a:srgbClr val="000000"/>
                </a:solidFill>
                <a:latin typeface="Open Sans"/>
                <a:ea typeface="Open Sans"/>
                <a:cs typeface="Open Sans"/>
                <a:sym typeface="Open Sans"/>
              </a:rPr>
              <a:t>If a 6th grade student passes the ELA assessment, the student will attend an 8th grade ELA class for ELA</a:t>
            </a:r>
            <a:endParaRPr sz="2200">
              <a:solidFill>
                <a:srgbClr val="000000"/>
              </a:solidFill>
              <a:latin typeface="Open Sans"/>
              <a:ea typeface="Open Sans"/>
              <a:cs typeface="Open Sans"/>
              <a:sym typeface="Open Sans"/>
            </a:endParaRPr>
          </a:p>
          <a:p>
            <a:pPr indent="0" lvl="0" marL="914400" rtl="0" algn="l">
              <a:spcBef>
                <a:spcPts val="800"/>
              </a:spcBef>
              <a:spcAft>
                <a:spcPts val="0"/>
              </a:spcAft>
              <a:buNone/>
            </a:pPr>
            <a:r>
              <a:t/>
            </a:r>
            <a:endParaRPr sz="2600">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a:solidFill>
                <a:srgbClr val="000000"/>
              </a:solidFill>
            </a:endParaRPr>
          </a:p>
        </p:txBody>
      </p:sp>
      <p:sp>
        <p:nvSpPr>
          <p:cNvPr id="291" name="Google Shape;291;p51"/>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SSA Testing (for Middle School)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2"/>
          <p:cNvSpPr txBox="1"/>
          <p:nvPr>
            <p:ph type="title"/>
          </p:nvPr>
        </p:nvSpPr>
        <p:spPr>
          <a:xfrm>
            <a:off x="130625" y="-9"/>
            <a:ext cx="8229600" cy="8574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SSA Testing (Elementary School)</a:t>
            </a:r>
            <a:endParaRPr sz="3000">
              <a:latin typeface="Copse"/>
              <a:ea typeface="Copse"/>
              <a:cs typeface="Copse"/>
              <a:sym typeface="Copse"/>
            </a:endParaRPr>
          </a:p>
        </p:txBody>
      </p:sp>
      <p:sp>
        <p:nvSpPr>
          <p:cNvPr id="297" name="Google Shape;297;p52"/>
          <p:cNvSpPr txBox="1"/>
          <p:nvPr>
            <p:ph idx="1" type="body"/>
          </p:nvPr>
        </p:nvSpPr>
        <p:spPr>
          <a:xfrm>
            <a:off x="130625" y="705450"/>
            <a:ext cx="8715600" cy="4268100"/>
          </a:xfrm>
          <a:prstGeom prst="rect">
            <a:avLst/>
          </a:prstGeom>
        </p:spPr>
        <p:txBody>
          <a:bodyPr anchorCtr="0" anchor="t" bIns="17150" lIns="34300" spcFirstLastPara="1" rIns="34300" wrap="square" tIns="17150">
            <a:noAutofit/>
          </a:bodyPr>
          <a:lstStyle/>
          <a:p>
            <a:pPr indent="0" lvl="0" marL="457200" rtl="0" algn="l">
              <a:spcBef>
                <a:spcPts val="800"/>
              </a:spcBef>
              <a:spcAft>
                <a:spcPts val="0"/>
              </a:spcAft>
              <a:buNone/>
            </a:pPr>
            <a:r>
              <a:rPr lang="en" sz="2600">
                <a:solidFill>
                  <a:srgbClr val="000000"/>
                </a:solidFill>
                <a:latin typeface="Open Sans"/>
                <a:ea typeface="Open Sans"/>
                <a:cs typeface="Open Sans"/>
                <a:sym typeface="Open Sans"/>
              </a:rPr>
              <a:t>A student must test and show mastery of the content area that they desire to skip.</a:t>
            </a:r>
            <a:endParaRPr sz="2600">
              <a:solidFill>
                <a:srgbClr val="000000"/>
              </a:solidFill>
              <a:latin typeface="Open Sans"/>
              <a:ea typeface="Open Sans"/>
              <a:cs typeface="Open Sans"/>
              <a:sym typeface="Open Sans"/>
            </a:endParaRPr>
          </a:p>
          <a:p>
            <a:pPr indent="0" lvl="0" marL="457200" rtl="0" algn="l">
              <a:spcBef>
                <a:spcPts val="800"/>
              </a:spcBef>
              <a:spcAft>
                <a:spcPts val="0"/>
              </a:spcAft>
              <a:buNone/>
            </a:pPr>
            <a:r>
              <a:t/>
            </a:r>
            <a:endParaRPr sz="2600">
              <a:solidFill>
                <a:srgbClr val="000000"/>
              </a:solidFill>
              <a:latin typeface="Open Sans"/>
              <a:ea typeface="Open Sans"/>
              <a:cs typeface="Open Sans"/>
              <a:sym typeface="Open Sans"/>
            </a:endParaRPr>
          </a:p>
          <a:p>
            <a:pPr indent="0" lvl="0" marL="457200" rtl="0" algn="l">
              <a:spcBef>
                <a:spcPts val="800"/>
              </a:spcBef>
              <a:spcAft>
                <a:spcPts val="0"/>
              </a:spcAft>
              <a:buNone/>
            </a:pPr>
            <a:r>
              <a:rPr lang="en" sz="2400">
                <a:solidFill>
                  <a:srgbClr val="000000"/>
                </a:solidFill>
                <a:latin typeface="Open Sans"/>
                <a:ea typeface="Open Sans"/>
                <a:cs typeface="Open Sans"/>
                <a:sym typeface="Open Sans"/>
              </a:rPr>
              <a:t>For example: </a:t>
            </a:r>
            <a:endParaRPr sz="2400">
              <a:solidFill>
                <a:srgbClr val="000000"/>
              </a:solidFill>
              <a:latin typeface="Open Sans"/>
              <a:ea typeface="Open Sans"/>
              <a:cs typeface="Open Sans"/>
              <a:sym typeface="Open Sans"/>
            </a:endParaRPr>
          </a:p>
          <a:p>
            <a:pPr indent="-381000" lvl="2" marL="1371600" rtl="0" algn="l">
              <a:spcBef>
                <a:spcPts val="400"/>
              </a:spcBef>
              <a:spcAft>
                <a:spcPts val="0"/>
              </a:spcAft>
              <a:buClr>
                <a:srgbClr val="000000"/>
              </a:buClr>
              <a:buSzPts val="2400"/>
              <a:buFont typeface="Open Sans"/>
              <a:buChar char="•"/>
            </a:pPr>
            <a:r>
              <a:rPr lang="en" sz="2400">
                <a:solidFill>
                  <a:srgbClr val="000000"/>
                </a:solidFill>
                <a:latin typeface="Open Sans"/>
                <a:ea typeface="Open Sans"/>
                <a:cs typeface="Open Sans"/>
                <a:sym typeface="Open Sans"/>
              </a:rPr>
              <a:t>a 3rd grade student takes a 4th grade math or ELA </a:t>
            </a:r>
            <a:r>
              <a:rPr lang="en" sz="2400">
                <a:solidFill>
                  <a:srgbClr val="000000"/>
                </a:solidFill>
                <a:latin typeface="Open Sans"/>
                <a:ea typeface="Open Sans"/>
                <a:cs typeface="Open Sans"/>
                <a:sym typeface="Open Sans"/>
              </a:rPr>
              <a:t>assessment</a:t>
            </a:r>
            <a:r>
              <a:rPr lang="en" sz="2400">
                <a:solidFill>
                  <a:srgbClr val="000000"/>
                </a:solidFill>
                <a:latin typeface="Open Sans"/>
                <a:ea typeface="Open Sans"/>
                <a:cs typeface="Open Sans"/>
                <a:sym typeface="Open Sans"/>
              </a:rPr>
              <a:t> for SSA</a:t>
            </a:r>
            <a:endParaRPr sz="2400">
              <a:solidFill>
                <a:srgbClr val="000000"/>
              </a:solidFill>
              <a:latin typeface="Open Sans"/>
              <a:ea typeface="Open Sans"/>
              <a:cs typeface="Open Sans"/>
              <a:sym typeface="Open Sans"/>
            </a:endParaRPr>
          </a:p>
          <a:p>
            <a:pPr indent="-381000" lvl="2" marL="1371600" rtl="0" algn="l">
              <a:spcBef>
                <a:spcPts val="0"/>
              </a:spcBef>
              <a:spcAft>
                <a:spcPts val="0"/>
              </a:spcAft>
              <a:buClr>
                <a:srgbClr val="000000"/>
              </a:buClr>
              <a:buSzPts val="2400"/>
              <a:buFont typeface="Open Sans"/>
              <a:buChar char="•"/>
            </a:pPr>
            <a:r>
              <a:rPr lang="en" sz="2400">
                <a:solidFill>
                  <a:srgbClr val="000000"/>
                </a:solidFill>
                <a:latin typeface="Open Sans"/>
                <a:ea typeface="Open Sans"/>
                <a:cs typeface="Open Sans"/>
                <a:sym typeface="Open Sans"/>
              </a:rPr>
              <a:t>If mastery is shown on the SSA assessment for 4th grade math or ELA, the third grader will take the fifth grade math/ELA course during their fourth grade year</a:t>
            </a:r>
            <a:endParaRPr sz="2400">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sz="2400">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sz="2400">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sz="1800">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3"/>
          <p:cNvSpPr txBox="1"/>
          <p:nvPr>
            <p:ph type="title"/>
          </p:nvPr>
        </p:nvSpPr>
        <p:spPr>
          <a:xfrm>
            <a:off x="220326" y="-67655"/>
            <a:ext cx="7886700" cy="732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2700">
                <a:latin typeface="Copse"/>
                <a:ea typeface="Copse"/>
                <a:cs typeface="Copse"/>
                <a:sym typeface="Copse"/>
              </a:rPr>
              <a:t>SSA </a:t>
            </a:r>
            <a:r>
              <a:rPr b="1" lang="en" sz="2700">
                <a:solidFill>
                  <a:schemeClr val="accent6"/>
                </a:solidFill>
                <a:latin typeface="Copse"/>
                <a:ea typeface="Copse"/>
                <a:cs typeface="Copse"/>
                <a:sym typeface="Copse"/>
              </a:rPr>
              <a:t>ELA</a:t>
            </a:r>
            <a:r>
              <a:rPr b="1" lang="en" sz="2700">
                <a:solidFill>
                  <a:schemeClr val="accent3"/>
                </a:solidFill>
                <a:latin typeface="Copse"/>
                <a:ea typeface="Copse"/>
                <a:cs typeface="Copse"/>
                <a:sym typeface="Copse"/>
              </a:rPr>
              <a:t> </a:t>
            </a:r>
            <a:r>
              <a:rPr b="1" lang="en" sz="2700">
                <a:latin typeface="Copse"/>
                <a:ea typeface="Copse"/>
                <a:cs typeface="Copse"/>
                <a:sym typeface="Copse"/>
              </a:rPr>
              <a:t>Assessments</a:t>
            </a:r>
            <a:endParaRPr b="1" sz="2700">
              <a:latin typeface="Copse"/>
              <a:ea typeface="Copse"/>
              <a:cs typeface="Copse"/>
              <a:sym typeface="Copse"/>
            </a:endParaRPr>
          </a:p>
        </p:txBody>
      </p:sp>
      <p:graphicFrame>
        <p:nvGraphicFramePr>
          <p:cNvPr id="303" name="Google Shape;303;p53"/>
          <p:cNvGraphicFramePr/>
          <p:nvPr/>
        </p:nvGraphicFramePr>
        <p:xfrm>
          <a:off x="220328" y="664352"/>
          <a:ext cx="3000000" cy="3000000"/>
        </p:xfrm>
        <a:graphic>
          <a:graphicData uri="http://schemas.openxmlformats.org/drawingml/2006/table">
            <a:tbl>
              <a:tblPr>
                <a:noFill/>
                <a:tableStyleId>{7F380F41-D86E-451F-8511-319A1DF5DBFE}</a:tableStyleId>
              </a:tblPr>
              <a:tblGrid>
                <a:gridCol w="1346875"/>
                <a:gridCol w="1666150"/>
                <a:gridCol w="1794575"/>
                <a:gridCol w="1647825"/>
                <a:gridCol w="2375500"/>
              </a:tblGrid>
              <a:tr h="479050">
                <a:tc>
                  <a:txBody>
                    <a:bodyPr/>
                    <a:lstStyle/>
                    <a:p>
                      <a:pPr indent="0" lvl="0" marL="0" marR="0" rtl="0" algn="ctr">
                        <a:lnSpc>
                          <a:spcPct val="100000"/>
                        </a:lnSpc>
                        <a:spcBef>
                          <a:spcPts val="0"/>
                        </a:spcBef>
                        <a:spcAft>
                          <a:spcPts val="0"/>
                        </a:spcAft>
                        <a:buNone/>
                      </a:pPr>
                      <a:r>
                        <a:rPr b="1" lang="en" sz="1300"/>
                        <a:t>Student Current Grade Level</a:t>
                      </a:r>
                      <a:endParaRPr b="1"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Grade/ Course Requesting to Skip</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used to Qualify</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Format</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Qualifying Criteria</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91975">
                <a:tc>
                  <a:txBody>
                    <a:bodyPr/>
                    <a:lstStyle/>
                    <a:p>
                      <a:pPr indent="0" lvl="0" marL="0" marR="0" rtl="0" algn="ctr">
                        <a:lnSpc>
                          <a:spcPct val="100000"/>
                        </a:lnSpc>
                        <a:spcBef>
                          <a:spcPts val="0"/>
                        </a:spcBef>
                        <a:spcAft>
                          <a:spcPts val="0"/>
                        </a:spcAft>
                        <a:buNone/>
                      </a:pPr>
                      <a:r>
                        <a:t/>
                      </a:r>
                      <a:endParaRPr sz="1300"/>
                    </a:p>
                    <a:p>
                      <a:pPr indent="0" lvl="0" marL="0" marR="0" rtl="0" algn="ctr">
                        <a:lnSpc>
                          <a:spcPct val="100000"/>
                        </a:lnSpc>
                        <a:spcBef>
                          <a:spcPts val="0"/>
                        </a:spcBef>
                        <a:spcAft>
                          <a:spcPts val="0"/>
                        </a:spcAft>
                        <a:buNone/>
                      </a:pPr>
                      <a:r>
                        <a:rPr lang="en" sz="1300"/>
                        <a:t>Kindergarten</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rPr i="0" lang="en" sz="1300" u="none" cap="none" strike="noStrike"/>
                        <a:t>1</a:t>
                      </a:r>
                      <a:r>
                        <a:rPr baseline="30000" i="0" lang="en" sz="1300" u="none" cap="none" strike="noStrike"/>
                        <a:t>st</a:t>
                      </a:r>
                      <a:r>
                        <a:rPr i="0" lang="en" sz="1300" u="none" cap="none" strike="noStrike"/>
                        <a:t> Grade ELA</a:t>
                      </a:r>
                      <a:endParaRPr i="0" sz="1300" u="none" cap="none" strike="noStrike"/>
                    </a:p>
                    <a:p>
                      <a:pPr indent="0" lvl="0" marL="0" marR="0" rtl="0" algn="ctr">
                        <a:lnSpc>
                          <a:spcPct val="100000"/>
                        </a:lnSpc>
                        <a:spcBef>
                          <a:spcPts val="0"/>
                        </a:spcBef>
                        <a:spcAft>
                          <a:spcPts val="0"/>
                        </a:spcAft>
                        <a:buClr>
                          <a:srgbClr val="222268"/>
                        </a:buClr>
                        <a:buSzPts val="1300"/>
                        <a:buFont typeface="Arial"/>
                        <a:buNone/>
                      </a:pPr>
                      <a:r>
                        <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rPr lang="en" sz="1300"/>
                        <a:t>MClass </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lang="en" sz="1100"/>
                        <a:t>An in-person written response assessment</a:t>
                      </a:r>
                      <a:endParaRPr sz="1100" u="none" cap="none" strike="noStrike"/>
                    </a:p>
                  </a:txBody>
                  <a:tcPr marT="45725" marB="45725" marR="182875"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lang="en" sz="1100"/>
                        <a:t>MClass Maze score of 14.5 and proficient (level 4) on written response. </a:t>
                      </a:r>
                      <a:endParaRPr sz="11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412175">
                <a:tc>
                  <a:txBody>
                    <a:bodyPr/>
                    <a:lstStyle/>
                    <a:p>
                      <a:pPr indent="0" lvl="0" marL="0" marR="0" rtl="0" algn="ctr">
                        <a:lnSpc>
                          <a:spcPct val="100000"/>
                        </a:lnSpc>
                        <a:spcBef>
                          <a:spcPts val="0"/>
                        </a:spcBef>
                        <a:spcAft>
                          <a:spcPts val="0"/>
                        </a:spcAft>
                        <a:buNone/>
                      </a:pPr>
                      <a:r>
                        <a:rPr lang="en" sz="1300"/>
                        <a:t>1st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2</a:t>
                      </a:r>
                      <a:r>
                        <a:rPr baseline="30000" i="0" lang="en" sz="1300" u="none" cap="none" strike="noStrike"/>
                        <a:t>nd</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2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6">
                  <a:txBody>
                    <a:bodyPr/>
                    <a:lstStyle/>
                    <a:p>
                      <a:pPr indent="0" lvl="0" marL="0" marR="0" rtl="0" algn="ctr">
                        <a:lnSpc>
                          <a:spcPct val="100000"/>
                        </a:lnSpc>
                        <a:spcBef>
                          <a:spcPts val="0"/>
                        </a:spcBef>
                        <a:spcAft>
                          <a:spcPts val="0"/>
                        </a:spcAft>
                        <a:buClr>
                          <a:srgbClr val="000000"/>
                        </a:buClr>
                        <a:buSzPts val="1300"/>
                        <a:buFont typeface="Arial"/>
                        <a:buNone/>
                      </a:pPr>
                      <a:r>
                        <a:t/>
                      </a:r>
                      <a:endParaRPr i="0" sz="1300" u="none" cap="none" strike="noStrike"/>
                    </a:p>
                    <a:p>
                      <a:pPr indent="0" lvl="0" marL="0" marR="0" rtl="0" algn="ctr">
                        <a:lnSpc>
                          <a:spcPct val="100000"/>
                        </a:lnSpc>
                        <a:spcBef>
                          <a:spcPts val="0"/>
                        </a:spcBef>
                        <a:spcAft>
                          <a:spcPts val="0"/>
                        </a:spcAft>
                        <a:buClr>
                          <a:srgbClr val="000000"/>
                        </a:buClr>
                        <a:buSzPts val="1300"/>
                        <a:buFont typeface="Arial"/>
                        <a:buNone/>
                      </a:pPr>
                      <a:r>
                        <a:t/>
                      </a:r>
                      <a:endParaRPr i="0" sz="1200" u="none" cap="none" strike="noStrike"/>
                    </a:p>
                    <a:p>
                      <a:pPr indent="0" lvl="0" marL="0" marR="0" rtl="0" algn="ctr">
                        <a:lnSpc>
                          <a:spcPct val="100000"/>
                        </a:lnSpc>
                        <a:spcBef>
                          <a:spcPts val="0"/>
                        </a:spcBef>
                        <a:spcAft>
                          <a:spcPts val="0"/>
                        </a:spcAft>
                        <a:buClr>
                          <a:srgbClr val="222268"/>
                        </a:buClr>
                        <a:buSzPts val="1300"/>
                        <a:buFont typeface="Arial"/>
                        <a:buNone/>
                      </a:pPr>
                      <a:r>
                        <a:rPr i="0" lang="en" sz="1200" u="none" cap="none" strike="noStrike"/>
                        <a:t>A</a:t>
                      </a:r>
                      <a:r>
                        <a:rPr i="0" lang="en" sz="1200" u="none" cap="none" strike="noStrike"/>
                        <a:t>ll assessments are </a:t>
                      </a:r>
                      <a:r>
                        <a:rPr lang="en" sz="1200"/>
                        <a:t>for these grades have  multiple choice and a written response.</a:t>
                      </a:r>
                      <a:endParaRPr sz="1200" u="none" cap="none" strike="noStrike"/>
                    </a:p>
                  </a:txBody>
                  <a:tcPr marT="45725" marB="45725" marR="182875"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rowSpan="7">
                  <a:txBody>
                    <a:bodyPr/>
                    <a:lstStyle/>
                    <a:p>
                      <a:pPr indent="0" lvl="0" marL="0" rtl="0" algn="ctr">
                        <a:spcBef>
                          <a:spcPts val="0"/>
                        </a:spcBef>
                        <a:spcAft>
                          <a:spcPts val="0"/>
                        </a:spcAft>
                        <a:buNone/>
                      </a:pPr>
                      <a:r>
                        <a:t/>
                      </a:r>
                      <a:endParaRPr sz="1200" u="sng"/>
                    </a:p>
                    <a:p>
                      <a:pPr indent="0" lvl="0" marL="0" marR="0" rtl="0" algn="l">
                        <a:spcBef>
                          <a:spcPts val="0"/>
                        </a:spcBef>
                        <a:spcAft>
                          <a:spcPts val="0"/>
                        </a:spcAft>
                        <a:buNone/>
                      </a:pPr>
                      <a:r>
                        <a:t/>
                      </a:r>
                      <a:endParaRPr b="1" sz="1100">
                        <a:latin typeface="Open Sans"/>
                        <a:ea typeface="Open Sans"/>
                        <a:cs typeface="Open Sans"/>
                        <a:sym typeface="Open Sans"/>
                      </a:endParaRPr>
                    </a:p>
                    <a:p>
                      <a:pPr indent="0" lvl="0" marL="0" rtl="0" algn="ctr">
                        <a:spcBef>
                          <a:spcPts val="0"/>
                        </a:spcBef>
                        <a:spcAft>
                          <a:spcPts val="0"/>
                        </a:spcAft>
                        <a:buNone/>
                      </a:pPr>
                      <a:r>
                        <a:rPr lang="en" sz="1200"/>
                        <a:t>.</a:t>
                      </a:r>
                      <a:endParaRPr sz="1200"/>
                    </a:p>
                    <a:p>
                      <a:pPr indent="0" lvl="0" marL="0" rtl="0" algn="ctr">
                        <a:spcBef>
                          <a:spcPts val="0"/>
                        </a:spcBef>
                        <a:spcAft>
                          <a:spcPts val="0"/>
                        </a:spcAft>
                        <a:buNone/>
                      </a:pPr>
                      <a:r>
                        <a:t/>
                      </a:r>
                      <a:endParaRPr b="1" sz="1200">
                        <a:solidFill>
                          <a:schemeClr val="accent3"/>
                        </a:solidFill>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sz="1200"/>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2175">
                <a:tc>
                  <a:txBody>
                    <a:bodyPr/>
                    <a:lstStyle/>
                    <a:p>
                      <a:pPr indent="0" lvl="0" marL="0" marR="0" rtl="0" algn="ctr">
                        <a:lnSpc>
                          <a:spcPct val="100000"/>
                        </a:lnSpc>
                        <a:spcBef>
                          <a:spcPts val="0"/>
                        </a:spcBef>
                        <a:spcAft>
                          <a:spcPts val="0"/>
                        </a:spcAft>
                        <a:buNone/>
                      </a:pPr>
                      <a:r>
                        <a:rPr lang="en" sz="1300"/>
                        <a:t>2nd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3</a:t>
                      </a:r>
                      <a:r>
                        <a:rPr baseline="30000" i="0" lang="en" sz="1300" u="none" cap="none" strike="noStrike"/>
                        <a:t>rd</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3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vMerge="1"/>
                <a:tc vMerge="1"/>
              </a:tr>
              <a:tr h="324625">
                <a:tc>
                  <a:txBody>
                    <a:bodyPr/>
                    <a:lstStyle/>
                    <a:p>
                      <a:pPr indent="0" lvl="0" marL="0" marR="0" rtl="0" algn="ctr">
                        <a:lnSpc>
                          <a:spcPct val="100000"/>
                        </a:lnSpc>
                        <a:spcBef>
                          <a:spcPts val="0"/>
                        </a:spcBef>
                        <a:spcAft>
                          <a:spcPts val="0"/>
                        </a:spcAft>
                        <a:buNone/>
                      </a:pPr>
                      <a:r>
                        <a:rPr lang="en" sz="1300"/>
                        <a:t>3rd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4</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4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334600">
                <a:tc>
                  <a:txBody>
                    <a:bodyPr/>
                    <a:lstStyle/>
                    <a:p>
                      <a:pPr indent="0" lvl="0" marL="0" marR="0" rtl="0" algn="ctr">
                        <a:lnSpc>
                          <a:spcPct val="100000"/>
                        </a:lnSpc>
                        <a:spcBef>
                          <a:spcPts val="0"/>
                        </a:spcBef>
                        <a:spcAft>
                          <a:spcPts val="0"/>
                        </a:spcAft>
                        <a:buNone/>
                      </a:pPr>
                      <a:r>
                        <a:rPr lang="en" sz="1300"/>
                        <a:t>4th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5</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5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vMerge="1"/>
                <a:tc vMerge="1"/>
              </a:tr>
              <a:tr h="284100">
                <a:tc>
                  <a:txBody>
                    <a:bodyPr/>
                    <a:lstStyle/>
                    <a:p>
                      <a:pPr indent="0" lvl="0" marL="0" marR="0" rtl="0" algn="ctr">
                        <a:lnSpc>
                          <a:spcPct val="100000"/>
                        </a:lnSpc>
                        <a:spcBef>
                          <a:spcPts val="0"/>
                        </a:spcBef>
                        <a:spcAft>
                          <a:spcPts val="0"/>
                        </a:spcAft>
                        <a:buNone/>
                      </a:pPr>
                      <a:r>
                        <a:rPr lang="en" sz="1300"/>
                        <a:t>5th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6</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6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299575">
                <a:tc>
                  <a:txBody>
                    <a:bodyPr/>
                    <a:lstStyle/>
                    <a:p>
                      <a:pPr indent="0" lvl="0" marL="0" marR="0" rtl="0" algn="ctr">
                        <a:lnSpc>
                          <a:spcPct val="100000"/>
                        </a:lnSpc>
                        <a:spcBef>
                          <a:spcPts val="0"/>
                        </a:spcBef>
                        <a:spcAft>
                          <a:spcPts val="0"/>
                        </a:spcAft>
                        <a:buNone/>
                      </a:pPr>
                      <a:r>
                        <a:rPr lang="en" sz="1200"/>
                        <a:t>6th Grade </a:t>
                      </a:r>
                      <a:endParaRPr i="0" sz="12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Times New Roman"/>
                        <a:buNone/>
                      </a:pPr>
                      <a:r>
                        <a:rPr i="0" lang="en" sz="1300" u="none" cap="none" strike="noStrike"/>
                        <a:t>7</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Times New Roman"/>
                        <a:buNone/>
                      </a:pPr>
                      <a:r>
                        <a:rPr i="0" lang="en" sz="1300" u="none" cap="none" strike="noStrike"/>
                        <a:t>Grade 7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vMerge="1"/>
                <a:tc vMerge="1"/>
              </a:tr>
              <a:tr h="399100">
                <a:tc>
                  <a:txBody>
                    <a:bodyPr/>
                    <a:lstStyle/>
                    <a:p>
                      <a:pPr indent="0" lvl="0" marL="0" marR="0" rtl="0" algn="ctr">
                        <a:lnSpc>
                          <a:spcPct val="100000"/>
                        </a:lnSpc>
                        <a:spcBef>
                          <a:spcPts val="0"/>
                        </a:spcBef>
                        <a:spcAft>
                          <a:spcPts val="0"/>
                        </a:spcAft>
                        <a:buNone/>
                      </a:pPr>
                      <a:r>
                        <a:rPr lang="en" sz="1200"/>
                        <a:t>7th Grade</a:t>
                      </a:r>
                      <a:endParaRPr sz="1200"/>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300"/>
                        <a:t>8th Grade ELA</a:t>
                      </a:r>
                      <a:endParaRPr i="0"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300"/>
                        <a:t>Grade 8 Assessment</a:t>
                      </a:r>
                      <a:endParaRPr i="0"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1300"/>
                    </a:p>
                  </a:txBody>
                  <a:tcPr marT="45725" marB="45725" marR="182875"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vMerge="1"/>
              </a:tr>
            </a:tbl>
          </a:graphicData>
        </a:graphic>
      </p:graphicFrame>
      <p:sp>
        <p:nvSpPr>
          <p:cNvPr id="304" name="Google Shape;304;p53"/>
          <p:cNvSpPr txBox="1"/>
          <p:nvPr/>
        </p:nvSpPr>
        <p:spPr>
          <a:xfrm>
            <a:off x="6828175" y="2460000"/>
            <a:ext cx="1896600" cy="1929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t>In </a:t>
            </a:r>
            <a:r>
              <a:rPr b="1" lang="en" sz="1200"/>
              <a:t>English/Language Arts</a:t>
            </a:r>
            <a:r>
              <a:rPr lang="en" sz="1200"/>
              <a:t> all students must earn  </a:t>
            </a:r>
            <a:r>
              <a:rPr b="1" lang="en" sz="1200" u="sng"/>
              <a:t>&gt;</a:t>
            </a:r>
            <a:r>
              <a:rPr b="1" lang="en" sz="1200"/>
              <a:t>85% correct </a:t>
            </a:r>
            <a:r>
              <a:rPr lang="en" sz="1200"/>
              <a:t>on Acceleration Assessment </a:t>
            </a:r>
            <a:r>
              <a:rPr b="1" lang="en" sz="1200"/>
              <a:t>AND </a:t>
            </a:r>
            <a:r>
              <a:rPr lang="en" sz="1200"/>
              <a:t>score proficient </a:t>
            </a:r>
            <a:r>
              <a:rPr b="1" lang="en" sz="1200"/>
              <a:t>(level 4) </a:t>
            </a:r>
            <a:r>
              <a:rPr lang="en" sz="1200"/>
              <a:t>on scored writing prompt for elementary school. Middle school students must score proficient </a:t>
            </a:r>
            <a:r>
              <a:rPr b="1" lang="en" sz="1200"/>
              <a:t>(level 3)</a:t>
            </a:r>
            <a:r>
              <a:rPr lang="en" sz="1200"/>
              <a:t> on a writing prompt.</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WCPSS">
      <a:dk1>
        <a:srgbClr val="91969B"/>
      </a:dk1>
      <a:lt1>
        <a:srgbClr val="FFFFFF"/>
      </a:lt1>
      <a:dk2>
        <a:srgbClr val="CACACA"/>
      </a:dk2>
      <a:lt2>
        <a:srgbClr val="FFFFFF"/>
      </a:lt2>
      <a:accent1>
        <a:srgbClr val="4B5050"/>
      </a:accent1>
      <a:accent2>
        <a:srgbClr val="F58025"/>
      </a:accent2>
      <a:accent3>
        <a:srgbClr val="DB0962"/>
      </a:accent3>
      <a:accent4>
        <a:srgbClr val="005595"/>
      </a:accent4>
      <a:accent5>
        <a:srgbClr val="00AFDB"/>
      </a:accent5>
      <a:accent6>
        <a:srgbClr val="C1D82F"/>
      </a:accent6>
      <a:hlink>
        <a:srgbClr val="DB0962"/>
      </a:hlink>
      <a:folHlink>
        <a:srgbClr val="FFD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